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5" r:id="rId2"/>
    <p:sldId id="305" r:id="rId3"/>
    <p:sldId id="306" r:id="rId4"/>
    <p:sldId id="307" r:id="rId5"/>
    <p:sldId id="308" r:id="rId6"/>
    <p:sldId id="285" r:id="rId7"/>
    <p:sldId id="297" r:id="rId8"/>
    <p:sldId id="292" r:id="rId9"/>
    <p:sldId id="279" r:id="rId10"/>
    <p:sldId id="303" r:id="rId11"/>
    <p:sldId id="288" r:id="rId12"/>
    <p:sldId id="289" r:id="rId13"/>
    <p:sldId id="282" r:id="rId14"/>
    <p:sldId id="283" r:id="rId15"/>
    <p:sldId id="291" r:id="rId16"/>
    <p:sldId id="287" r:id="rId17"/>
    <p:sldId id="284" r:id="rId18"/>
    <p:sldId id="298" r:id="rId19"/>
    <p:sldId id="277" r:id="rId20"/>
    <p:sldId id="300" r:id="rId21"/>
    <p:sldId id="286" r:id="rId22"/>
    <p:sldId id="295" r:id="rId23"/>
    <p:sldId id="302" r:id="rId24"/>
    <p:sldId id="310" r:id="rId25"/>
    <p:sldId id="299" r:id="rId26"/>
    <p:sldId id="296" r:id="rId27"/>
    <p:sldId id="309" r:id="rId28"/>
    <p:sldId id="276" r:id="rId29"/>
  </p:sldIdLst>
  <p:sldSz cx="6858000" cy="9144000" type="screen4x3"/>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B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86" d="100"/>
          <a:sy n="86" d="100"/>
        </p:scale>
        <p:origin x="116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1496484"/>
            <a:ext cx="5143500" cy="3183467"/>
          </a:xfrm>
        </p:spPr>
        <p:txBody>
          <a:bodyPr anchor="b"/>
          <a:lstStyle>
            <a:lvl1pPr algn="ctr">
              <a:defRPr sz="8000"/>
            </a:lvl1pPr>
          </a:lstStyle>
          <a:p>
            <a:r>
              <a:rPr lang="en-US" smtClean="0"/>
              <a:t>Click to edit Master title style</a:t>
            </a:r>
            <a:endParaRPr lang="en-US"/>
          </a:p>
        </p:txBody>
      </p:sp>
      <p:sp>
        <p:nvSpPr>
          <p:cNvPr id="3" name="Subtitle 2"/>
          <p:cNvSpPr>
            <a:spLocks noGrp="1"/>
          </p:cNvSpPr>
          <p:nvPr>
            <p:ph type="subTitle" idx="1"/>
          </p:nvPr>
        </p:nvSpPr>
        <p:spPr>
          <a:xfrm>
            <a:off x="857250" y="4802717"/>
            <a:ext cx="5143500" cy="220768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B71CDB-97A5-499C-B795-ADC30B4E8D10}" type="datetimeFigureOut">
              <a:rPr lang="en-US" smtClean="0"/>
              <a:t>9/26/2017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1F4AFF-B1C0-42E2-A2BB-2FFC449B08FA}" type="slidenum">
              <a:rPr lang="en-US" smtClean="0"/>
              <a:t>‹#›</a:t>
            </a:fld>
            <a:endParaRPr lang="en-US" dirty="0"/>
          </a:p>
        </p:txBody>
      </p:sp>
    </p:spTree>
    <p:extLst>
      <p:ext uri="{BB962C8B-B14F-4D97-AF65-F5344CB8AC3E}">
        <p14:creationId xmlns:p14="http://schemas.microsoft.com/office/powerpoint/2010/main" val="3810524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B71CDB-97A5-499C-B795-ADC30B4E8D10}" type="datetimeFigureOut">
              <a:rPr lang="en-US" smtClean="0"/>
              <a:t>9/26/2017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1F4AFF-B1C0-42E2-A2BB-2FFC449B08FA}" type="slidenum">
              <a:rPr lang="en-US" smtClean="0"/>
              <a:t>‹#›</a:t>
            </a:fld>
            <a:endParaRPr lang="en-US" dirty="0"/>
          </a:p>
        </p:txBody>
      </p:sp>
    </p:spTree>
    <p:extLst>
      <p:ext uri="{BB962C8B-B14F-4D97-AF65-F5344CB8AC3E}">
        <p14:creationId xmlns:p14="http://schemas.microsoft.com/office/powerpoint/2010/main" val="870003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8" y="486834"/>
            <a:ext cx="1478756" cy="774911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9" y="486834"/>
            <a:ext cx="4350544" cy="77491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B71CDB-97A5-499C-B795-ADC30B4E8D10}" type="datetimeFigureOut">
              <a:rPr lang="en-US" smtClean="0"/>
              <a:t>9/26/2017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1F4AFF-B1C0-42E2-A2BB-2FFC449B08FA}" type="slidenum">
              <a:rPr lang="en-US" smtClean="0"/>
              <a:t>‹#›</a:t>
            </a:fld>
            <a:endParaRPr lang="en-US" dirty="0"/>
          </a:p>
        </p:txBody>
      </p:sp>
    </p:spTree>
    <p:extLst>
      <p:ext uri="{BB962C8B-B14F-4D97-AF65-F5344CB8AC3E}">
        <p14:creationId xmlns:p14="http://schemas.microsoft.com/office/powerpoint/2010/main" val="572796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B71CDB-97A5-499C-B795-ADC30B4E8D10}" type="datetimeFigureOut">
              <a:rPr lang="en-US" smtClean="0"/>
              <a:t>9/26/2017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1F4AFF-B1C0-42E2-A2BB-2FFC449B08FA}" type="slidenum">
              <a:rPr lang="en-US" smtClean="0"/>
              <a:t>‹#›</a:t>
            </a:fld>
            <a:endParaRPr lang="en-US" dirty="0"/>
          </a:p>
        </p:txBody>
      </p:sp>
    </p:spTree>
    <p:extLst>
      <p:ext uri="{BB962C8B-B14F-4D97-AF65-F5344CB8AC3E}">
        <p14:creationId xmlns:p14="http://schemas.microsoft.com/office/powerpoint/2010/main" val="3869262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6"/>
            <a:ext cx="5915025" cy="3803649"/>
          </a:xfrm>
        </p:spPr>
        <p:txBody>
          <a:bodyPr anchor="b"/>
          <a:lstStyle>
            <a:lvl1pPr>
              <a:defRPr sz="8000"/>
            </a:lvl1pPr>
          </a:lstStyle>
          <a:p>
            <a:r>
              <a:rPr lang="en-US" smtClean="0"/>
              <a:t>Click to edit Master title style</a:t>
            </a:r>
            <a:endParaRPr lang="en-US"/>
          </a:p>
        </p:txBody>
      </p:sp>
      <p:sp>
        <p:nvSpPr>
          <p:cNvPr id="3" name="Text Placeholder 2"/>
          <p:cNvSpPr>
            <a:spLocks noGrp="1"/>
          </p:cNvSpPr>
          <p:nvPr>
            <p:ph type="body" idx="1"/>
          </p:nvPr>
        </p:nvSpPr>
        <p:spPr>
          <a:xfrm>
            <a:off x="467916" y="6119289"/>
            <a:ext cx="5915025" cy="2000249"/>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B71CDB-97A5-499C-B795-ADC30B4E8D10}" type="datetimeFigureOut">
              <a:rPr lang="en-US" smtClean="0"/>
              <a:t>9/26/2017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1F4AFF-B1C0-42E2-A2BB-2FFC449B08FA}" type="slidenum">
              <a:rPr lang="en-US" smtClean="0"/>
              <a:t>‹#›</a:t>
            </a:fld>
            <a:endParaRPr lang="en-US" dirty="0"/>
          </a:p>
        </p:txBody>
      </p:sp>
    </p:spTree>
    <p:extLst>
      <p:ext uri="{BB962C8B-B14F-4D97-AF65-F5344CB8AC3E}">
        <p14:creationId xmlns:p14="http://schemas.microsoft.com/office/powerpoint/2010/main" val="698097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8" y="2434167"/>
            <a:ext cx="2914650" cy="5801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71863" y="2434167"/>
            <a:ext cx="2914650" cy="5801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B71CDB-97A5-499C-B795-ADC30B4E8D10}" type="datetimeFigureOut">
              <a:rPr lang="en-US" smtClean="0"/>
              <a:t>9/26/2017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1F4AFF-B1C0-42E2-A2BB-2FFC449B08FA}" type="slidenum">
              <a:rPr lang="en-US" smtClean="0"/>
              <a:t>‹#›</a:t>
            </a:fld>
            <a:endParaRPr lang="en-US" dirty="0"/>
          </a:p>
        </p:txBody>
      </p:sp>
    </p:spTree>
    <p:extLst>
      <p:ext uri="{BB962C8B-B14F-4D97-AF65-F5344CB8AC3E}">
        <p14:creationId xmlns:p14="http://schemas.microsoft.com/office/powerpoint/2010/main" val="203612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8"/>
            <a:ext cx="5915025" cy="1767417"/>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71864" y="2241551"/>
            <a:ext cx="2915543"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3471864" y="3340100"/>
            <a:ext cx="2915543" cy="4912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B71CDB-97A5-499C-B795-ADC30B4E8D10}" type="datetimeFigureOut">
              <a:rPr lang="en-US" smtClean="0"/>
              <a:t>9/26/2017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F1F4AFF-B1C0-42E2-A2BB-2FFC449B08FA}" type="slidenum">
              <a:rPr lang="en-US" smtClean="0"/>
              <a:t>‹#›</a:t>
            </a:fld>
            <a:endParaRPr lang="en-US" dirty="0"/>
          </a:p>
        </p:txBody>
      </p:sp>
    </p:spTree>
    <p:extLst>
      <p:ext uri="{BB962C8B-B14F-4D97-AF65-F5344CB8AC3E}">
        <p14:creationId xmlns:p14="http://schemas.microsoft.com/office/powerpoint/2010/main" val="1863164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B71CDB-97A5-499C-B795-ADC30B4E8D10}" type="datetimeFigureOut">
              <a:rPr lang="en-US" smtClean="0"/>
              <a:t>9/26/2017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F1F4AFF-B1C0-42E2-A2BB-2FFC449B08FA}" type="slidenum">
              <a:rPr lang="en-US" smtClean="0"/>
              <a:t>‹#›</a:t>
            </a:fld>
            <a:endParaRPr lang="en-US" dirty="0"/>
          </a:p>
        </p:txBody>
      </p:sp>
    </p:spTree>
    <p:extLst>
      <p:ext uri="{BB962C8B-B14F-4D97-AF65-F5344CB8AC3E}">
        <p14:creationId xmlns:p14="http://schemas.microsoft.com/office/powerpoint/2010/main" val="3224465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B71CDB-97A5-499C-B795-ADC30B4E8D10}" type="datetimeFigureOut">
              <a:rPr lang="en-US" smtClean="0"/>
              <a:t>9/26/2017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1F4AFF-B1C0-42E2-A2BB-2FFC449B08FA}" type="slidenum">
              <a:rPr lang="en-US" smtClean="0"/>
              <a:t>‹#›</a:t>
            </a:fld>
            <a:endParaRPr lang="en-US" dirty="0"/>
          </a:p>
        </p:txBody>
      </p:sp>
    </p:spTree>
    <p:extLst>
      <p:ext uri="{BB962C8B-B14F-4D97-AF65-F5344CB8AC3E}">
        <p14:creationId xmlns:p14="http://schemas.microsoft.com/office/powerpoint/2010/main" val="3936996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4267"/>
            </a:lvl1pPr>
          </a:lstStyle>
          <a:p>
            <a:r>
              <a:rPr lang="en-US" smtClean="0"/>
              <a:t>Click to edit Master title style</a:t>
            </a:r>
            <a:endParaRPr lang="en-US"/>
          </a:p>
        </p:txBody>
      </p:sp>
      <p:sp>
        <p:nvSpPr>
          <p:cNvPr id="3" name="Content Placeholder 2"/>
          <p:cNvSpPr>
            <a:spLocks noGrp="1"/>
          </p:cNvSpPr>
          <p:nvPr>
            <p:ph idx="1"/>
          </p:nvPr>
        </p:nvSpPr>
        <p:spPr>
          <a:xfrm>
            <a:off x="2915543" y="1316571"/>
            <a:ext cx="3471863" cy="64981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72381" y="2743200"/>
            <a:ext cx="2211884"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B71CDB-97A5-499C-B795-ADC30B4E8D10}" type="datetimeFigureOut">
              <a:rPr lang="en-US" smtClean="0"/>
              <a:t>9/26/2017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1F4AFF-B1C0-42E2-A2BB-2FFC449B08FA}" type="slidenum">
              <a:rPr lang="en-US" smtClean="0"/>
              <a:t>‹#›</a:t>
            </a:fld>
            <a:endParaRPr lang="en-US" dirty="0"/>
          </a:p>
        </p:txBody>
      </p:sp>
    </p:spTree>
    <p:extLst>
      <p:ext uri="{BB962C8B-B14F-4D97-AF65-F5344CB8AC3E}">
        <p14:creationId xmlns:p14="http://schemas.microsoft.com/office/powerpoint/2010/main" val="1778564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4267"/>
            </a:lvl1pPr>
          </a:lstStyle>
          <a:p>
            <a:r>
              <a:rPr lang="en-US" smtClean="0"/>
              <a:t>Click to edit Master title style</a:t>
            </a:r>
            <a:endParaRPr lang="en-US"/>
          </a:p>
        </p:txBody>
      </p:sp>
      <p:sp>
        <p:nvSpPr>
          <p:cNvPr id="3" name="Picture Placeholder 2"/>
          <p:cNvSpPr>
            <a:spLocks noGrp="1"/>
          </p:cNvSpPr>
          <p:nvPr>
            <p:ph type="pic" idx="1"/>
          </p:nvPr>
        </p:nvSpPr>
        <p:spPr>
          <a:xfrm>
            <a:off x="2915543" y="1316571"/>
            <a:ext cx="3471863" cy="64981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dirty="0" smtClean="0"/>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B71CDB-97A5-499C-B795-ADC30B4E8D10}" type="datetimeFigureOut">
              <a:rPr lang="en-US" smtClean="0"/>
              <a:t>9/26/2017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1F4AFF-B1C0-42E2-A2BB-2FFC449B08FA}" type="slidenum">
              <a:rPr lang="en-US" smtClean="0"/>
              <a:t>‹#›</a:t>
            </a:fld>
            <a:endParaRPr lang="en-US" dirty="0"/>
          </a:p>
        </p:txBody>
      </p:sp>
    </p:spTree>
    <p:extLst>
      <p:ext uri="{BB962C8B-B14F-4D97-AF65-F5344CB8AC3E}">
        <p14:creationId xmlns:p14="http://schemas.microsoft.com/office/powerpoint/2010/main" val="131170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8"/>
            <a:ext cx="5915025" cy="1767417"/>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71488" y="8475138"/>
            <a:ext cx="1543050" cy="486833"/>
          </a:xfrm>
          <a:prstGeom prst="rect">
            <a:avLst/>
          </a:prstGeom>
        </p:spPr>
        <p:txBody>
          <a:bodyPr vert="horz" lIns="91440" tIns="45720" rIns="91440" bIns="45720" rtlCol="0" anchor="ctr"/>
          <a:lstStyle>
            <a:lvl1pPr algn="l">
              <a:defRPr sz="1600">
                <a:solidFill>
                  <a:schemeClr val="tx1">
                    <a:tint val="75000"/>
                  </a:schemeClr>
                </a:solidFill>
              </a:defRPr>
            </a:lvl1pPr>
          </a:lstStyle>
          <a:p>
            <a:fld id="{35B71CDB-97A5-499C-B795-ADC30B4E8D10}" type="datetimeFigureOut">
              <a:rPr lang="en-US" smtClean="0"/>
              <a:t>9/26/2017</a:t>
            </a:fld>
            <a:endParaRPr lang="en-US" dirty="0"/>
          </a:p>
        </p:txBody>
      </p:sp>
      <p:sp>
        <p:nvSpPr>
          <p:cNvPr id="5" name="Footer Placeholder 4"/>
          <p:cNvSpPr>
            <a:spLocks noGrp="1"/>
          </p:cNvSpPr>
          <p:nvPr>
            <p:ph type="ftr" sz="quarter" idx="3"/>
          </p:nvPr>
        </p:nvSpPr>
        <p:spPr>
          <a:xfrm>
            <a:off x="2271713" y="8475138"/>
            <a:ext cx="2314575"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8475138"/>
            <a:ext cx="154305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0F1F4AFF-B1C0-42E2-A2BB-2FFC449B08FA}" type="slidenum">
              <a:rPr lang="en-US" smtClean="0"/>
              <a:t>‹#›</a:t>
            </a:fld>
            <a:endParaRPr lang="en-US" dirty="0"/>
          </a:p>
        </p:txBody>
      </p:sp>
    </p:spTree>
    <p:extLst>
      <p:ext uri="{BB962C8B-B14F-4D97-AF65-F5344CB8AC3E}">
        <p14:creationId xmlns:p14="http://schemas.microsoft.com/office/powerpoint/2010/main" val="7943592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cid:19183c8c-2697-427c-a473-9adfff68b9cc@namprd02.prod.outlook.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r="15899"/>
          <a:stretch/>
        </p:blipFill>
        <p:spPr>
          <a:xfrm rot="5400000">
            <a:off x="-93814" y="1144698"/>
            <a:ext cx="7004893" cy="6898733"/>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20681" b="37583"/>
          <a:stretch/>
        </p:blipFill>
        <p:spPr>
          <a:xfrm>
            <a:off x="-40734" y="6363941"/>
            <a:ext cx="6840303" cy="1712916"/>
          </a:xfrm>
          <a:prstGeom prst="rect">
            <a:avLst/>
          </a:prstGeom>
        </p:spPr>
      </p:pic>
      <p:sp>
        <p:nvSpPr>
          <p:cNvPr id="4" name="Rectangle 3"/>
          <p:cNvSpPr/>
          <p:nvPr/>
        </p:nvSpPr>
        <p:spPr>
          <a:xfrm>
            <a:off x="17697" y="2892605"/>
            <a:ext cx="2678938" cy="1446550"/>
          </a:xfrm>
          <a:prstGeom prst="rect">
            <a:avLst/>
          </a:prstGeom>
          <a:noFill/>
        </p:spPr>
        <p:txBody>
          <a:bodyPr wrap="none" lIns="91440" tIns="45720" rIns="91440" bIns="45720">
            <a:spAutoFit/>
          </a:bodyPr>
          <a:lstStyle/>
          <a:p>
            <a:pPr algn="ctr"/>
            <a:r>
              <a:rPr lang="en-US" sz="8800" b="0" cap="none" spc="0" dirty="0" smtClean="0">
                <a:ln w="0"/>
                <a:solidFill>
                  <a:schemeClr val="tx1"/>
                </a:solidFill>
                <a:effectLst>
                  <a:outerShdw blurRad="38100" dist="19050" dir="2700000" algn="tl" rotWithShape="0">
                    <a:schemeClr val="dk1">
                      <a:alpha val="40000"/>
                    </a:schemeClr>
                  </a:outerShdw>
                </a:effectLst>
                <a:latin typeface="Andalus" panose="02020603050405020304" pitchFamily="18" charset="-78"/>
                <a:cs typeface="Andalus" panose="02020603050405020304" pitchFamily="18" charset="-78"/>
              </a:rPr>
              <a:t>2017</a:t>
            </a:r>
            <a:endParaRPr lang="en-US" sz="8800" b="0" cap="none" spc="0" dirty="0">
              <a:ln w="0"/>
              <a:solidFill>
                <a:schemeClr val="tx1"/>
              </a:solidFill>
              <a:effectLst>
                <a:outerShdw blurRad="38100" dist="19050" dir="2700000" algn="tl" rotWithShape="0">
                  <a:schemeClr val="dk1">
                    <a:alpha val="40000"/>
                  </a:schemeClr>
                </a:outerShdw>
              </a:effectLst>
              <a:latin typeface="Andalus" panose="02020603050405020304" pitchFamily="18" charset="-78"/>
              <a:cs typeface="Andalus" panose="02020603050405020304" pitchFamily="18" charset="-78"/>
            </a:endParaRPr>
          </a:p>
        </p:txBody>
      </p:sp>
      <p:sp>
        <p:nvSpPr>
          <p:cNvPr id="9" name="Rectangle 8"/>
          <p:cNvSpPr/>
          <p:nvPr/>
        </p:nvSpPr>
        <p:spPr>
          <a:xfrm>
            <a:off x="439639" y="4271672"/>
            <a:ext cx="6179897" cy="1569660"/>
          </a:xfrm>
          <a:prstGeom prst="rect">
            <a:avLst/>
          </a:prstGeom>
          <a:noFill/>
        </p:spPr>
        <p:txBody>
          <a:bodyPr wrap="none" lIns="91440" tIns="45720" rIns="91440" bIns="45720">
            <a:spAutoFit/>
          </a:bodyPr>
          <a:lstStyle/>
          <a:p>
            <a:pPr algn="ctr"/>
            <a:r>
              <a:rPr lang="en-US" sz="9600" b="0" cap="none" spc="0" dirty="0" smtClean="0">
                <a:ln w="0"/>
                <a:solidFill>
                  <a:schemeClr val="tx1"/>
                </a:solidFill>
                <a:effectLst>
                  <a:outerShdw blurRad="38100" dist="19050" dir="2700000" algn="tl" rotWithShape="0">
                    <a:schemeClr val="dk1">
                      <a:alpha val="40000"/>
                    </a:schemeClr>
                  </a:outerShdw>
                </a:effectLst>
                <a:latin typeface="Andalus" panose="02020603050405020304" pitchFamily="18" charset="-78"/>
                <a:cs typeface="Andalus" panose="02020603050405020304" pitchFamily="18" charset="-78"/>
              </a:rPr>
              <a:t>G.I.F.T. </a:t>
            </a:r>
            <a:r>
              <a:rPr lang="en-US" sz="9600" dirty="0" smtClean="0">
                <a:ln w="0"/>
                <a:effectLst>
                  <a:outerShdw blurRad="38100" dist="19050" dir="2700000" algn="tl" rotWithShape="0">
                    <a:schemeClr val="dk1">
                      <a:alpha val="40000"/>
                    </a:schemeClr>
                  </a:outerShdw>
                </a:effectLst>
                <a:latin typeface="Andalus" panose="02020603050405020304" pitchFamily="18" charset="-78"/>
                <a:cs typeface="Andalus" panose="02020603050405020304" pitchFamily="18" charset="-78"/>
              </a:rPr>
              <a:t>DAY</a:t>
            </a:r>
            <a:endParaRPr lang="en-US" sz="9600" b="0" cap="none" spc="0" dirty="0">
              <a:ln w="0"/>
              <a:solidFill>
                <a:schemeClr val="tx1"/>
              </a:solidFill>
              <a:effectLst>
                <a:outerShdw blurRad="38100" dist="19050" dir="2700000" algn="tl" rotWithShape="0">
                  <a:schemeClr val="dk1">
                    <a:alpha val="40000"/>
                  </a:schemeClr>
                </a:outerShdw>
              </a:effectLst>
              <a:latin typeface="Andalus" panose="02020603050405020304" pitchFamily="18" charset="-78"/>
              <a:cs typeface="Andalus" panose="02020603050405020304" pitchFamily="18" charset="-78"/>
            </a:endParaRPr>
          </a:p>
        </p:txBody>
      </p:sp>
      <p:sp>
        <p:nvSpPr>
          <p:cNvPr id="10" name="Rectangle 9"/>
          <p:cNvSpPr/>
          <p:nvPr/>
        </p:nvSpPr>
        <p:spPr>
          <a:xfrm>
            <a:off x="156998" y="5417757"/>
            <a:ext cx="6462538" cy="584775"/>
          </a:xfrm>
          <a:prstGeom prst="rect">
            <a:avLst/>
          </a:prstGeom>
          <a:noFill/>
        </p:spPr>
        <p:txBody>
          <a:bodyPr wrap="none" lIns="91440" tIns="45720" rIns="91440" bIns="45720">
            <a:spAutoFit/>
          </a:bodyPr>
          <a:lstStyle/>
          <a:p>
            <a:pPr algn="ctr"/>
            <a:r>
              <a:rPr lang="en-US" sz="3200" dirty="0" smtClean="0">
                <a:ln w="0"/>
                <a:effectLst>
                  <a:outerShdw blurRad="38100" dist="19050" dir="2700000" algn="tl" rotWithShape="0">
                    <a:schemeClr val="dk1">
                      <a:alpha val="40000"/>
                    </a:schemeClr>
                  </a:outerShdw>
                </a:effectLst>
              </a:rPr>
              <a:t>GIRLS IN FUTURE TECHNOLOGIES DAY</a:t>
            </a:r>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2052" name="Picture 5" descr="Image result for metropolitan community college logo"/>
          <p:cNvPicPr>
            <a:picLocks noChangeAspect="1" noChangeArrowheads="1"/>
          </p:cNvPicPr>
          <p:nvPr/>
        </p:nvPicPr>
        <p:blipFill rotWithShape="1">
          <a:blip r:embed="rId4">
            <a:extLst>
              <a:ext uri="{28A0092B-C50C-407E-A947-70E740481C1C}">
                <a14:useLocalDpi xmlns:a14="http://schemas.microsoft.com/office/drawing/2010/main" val="0"/>
              </a:ext>
            </a:extLst>
          </a:blip>
          <a:srcRect l="10181" t="9927" r="8496" b="8908"/>
          <a:stretch/>
        </p:blipFill>
        <p:spPr bwMode="auto">
          <a:xfrm>
            <a:off x="2011075" y="8480772"/>
            <a:ext cx="970770" cy="604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101" descr="Aspire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26" y="8443590"/>
            <a:ext cx="862463" cy="58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8" descr="image009"/>
          <p:cNvPicPr>
            <a:picLocks noChangeAspect="1" noChangeArrowheads="1"/>
          </p:cNvPicPr>
          <p:nvPr/>
        </p:nvPicPr>
        <p:blipFill rotWithShape="1">
          <a:blip r:embed="rId6">
            <a:extLst>
              <a:ext uri="{28A0092B-C50C-407E-A947-70E740481C1C}">
                <a14:useLocalDpi xmlns:a14="http://schemas.microsoft.com/office/drawing/2010/main" val="0"/>
              </a:ext>
            </a:extLst>
          </a:blip>
          <a:srcRect r="13673"/>
          <a:stretch/>
        </p:blipFill>
        <p:spPr bwMode="auto">
          <a:xfrm>
            <a:off x="4643400" y="8316024"/>
            <a:ext cx="2214600" cy="69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3" descr="image00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3897" y="8471457"/>
            <a:ext cx="1037190" cy="61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1" descr="image005"/>
          <p:cNvPicPr>
            <a:picLocks noChangeAspect="1" noChangeArrowheads="1"/>
          </p:cNvPicPr>
          <p:nvPr/>
        </p:nvPicPr>
        <p:blipFill rotWithShape="1">
          <a:blip r:embed="rId8">
            <a:extLst>
              <a:ext uri="{28A0092B-C50C-407E-A947-70E740481C1C}">
                <a14:useLocalDpi xmlns:a14="http://schemas.microsoft.com/office/drawing/2010/main" val="0"/>
              </a:ext>
            </a:extLst>
          </a:blip>
          <a:srcRect l="23631" t="29813" r="25845" b="15714"/>
          <a:stretch/>
        </p:blipFill>
        <p:spPr bwMode="auto">
          <a:xfrm>
            <a:off x="937589" y="27582"/>
            <a:ext cx="4526213" cy="250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2353197" y="8027318"/>
            <a:ext cx="2194089" cy="338554"/>
          </a:xfrm>
          <a:prstGeom prst="rect">
            <a:avLst/>
          </a:prstGeom>
          <a:noFill/>
        </p:spPr>
        <p:txBody>
          <a:bodyPr wrap="square" rtlCol="0">
            <a:spAutoFit/>
          </a:bodyPr>
          <a:lstStyle/>
          <a:p>
            <a:r>
              <a:rPr lang="en-US" sz="1600" dirty="0" smtClean="0">
                <a:solidFill>
                  <a:srgbClr val="8EB7F7"/>
                </a:solidFill>
                <a:latin typeface="Andalus" panose="02020603050405020304" pitchFamily="18" charset="-78"/>
                <a:cs typeface="Andalus" panose="02020603050405020304" pitchFamily="18" charset="-78"/>
              </a:rPr>
              <a:t>BROUGHT TO YOU BY</a:t>
            </a:r>
            <a:endParaRPr lang="en-US" sz="1600" dirty="0">
              <a:solidFill>
                <a:srgbClr val="8EB7F7"/>
              </a:solidFill>
              <a:latin typeface="Andalus" panose="02020603050405020304" pitchFamily="18" charset="-78"/>
              <a:cs typeface="Andalus" panose="02020603050405020304" pitchFamily="18" charset="-78"/>
            </a:endParaRPr>
          </a:p>
        </p:txBody>
      </p:sp>
      <p:sp>
        <p:nvSpPr>
          <p:cNvPr id="11" name="Rectangle 10"/>
          <p:cNvSpPr/>
          <p:nvPr/>
        </p:nvSpPr>
        <p:spPr>
          <a:xfrm>
            <a:off x="3735220" y="6267290"/>
            <a:ext cx="2884316" cy="584775"/>
          </a:xfrm>
          <a:prstGeom prst="rect">
            <a:avLst/>
          </a:prstGeom>
          <a:noFill/>
        </p:spPr>
        <p:txBody>
          <a:bodyPr wrap="none" lIns="91440" tIns="45720" rIns="91440" bIns="45720">
            <a:spAutoFit/>
          </a:bodyPr>
          <a:lstStyle/>
          <a:p>
            <a:pPr algn="ctr"/>
            <a:r>
              <a:rPr lang="en-US" sz="3200" dirty="0" smtClean="0">
                <a:ln w="0"/>
                <a:gradFill>
                  <a:gsLst>
                    <a:gs pos="21000">
                      <a:srgbClr val="53575C"/>
                    </a:gs>
                    <a:gs pos="88000">
                      <a:srgbClr val="C5C7CA"/>
                    </a:gs>
                  </a:gsLst>
                  <a:lin ang="5400000"/>
                </a:gradFill>
              </a:rPr>
              <a:t>September 27th</a:t>
            </a:r>
            <a:endParaRPr lang="en-US" sz="3200" b="0" cap="none" spc="0" dirty="0">
              <a:ln w="0"/>
              <a:gradFill>
                <a:gsLst>
                  <a:gs pos="21000">
                    <a:srgbClr val="53575C"/>
                  </a:gs>
                  <a:gs pos="88000">
                    <a:srgbClr val="C5C7CA"/>
                  </a:gs>
                </a:gsLst>
                <a:lin ang="5400000"/>
              </a:gradFill>
              <a:effectLst/>
            </a:endParaRPr>
          </a:p>
        </p:txBody>
      </p:sp>
      <p:pic>
        <p:nvPicPr>
          <p:cNvPr id="14" name="Picture 13" descr="cid:image002.png@01D21668.7418ADF0"/>
          <p:cNvPicPr/>
          <p:nvPr/>
        </p:nvPicPr>
        <p:blipFill>
          <a:blip r:embed="rId9">
            <a:extLst>
              <a:ext uri="{28A0092B-C50C-407E-A947-70E740481C1C}">
                <a14:useLocalDpi xmlns:a14="http://schemas.microsoft.com/office/drawing/2010/main" val="0"/>
              </a:ext>
            </a:extLst>
          </a:blip>
          <a:srcRect/>
          <a:stretch>
            <a:fillRect/>
          </a:stretch>
        </p:blipFill>
        <p:spPr bwMode="auto">
          <a:xfrm>
            <a:off x="2981845" y="8645568"/>
            <a:ext cx="1716096" cy="398952"/>
          </a:xfrm>
          <a:prstGeom prst="rect">
            <a:avLst/>
          </a:prstGeom>
          <a:noFill/>
          <a:ln>
            <a:noFill/>
          </a:ln>
        </p:spPr>
      </p:pic>
    </p:spTree>
    <p:extLst>
      <p:ext uri="{BB962C8B-B14F-4D97-AF65-F5344CB8AC3E}">
        <p14:creationId xmlns:p14="http://schemas.microsoft.com/office/powerpoint/2010/main" val="88037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 y="0"/>
            <a:ext cx="6861366" cy="9144000"/>
          </a:xfrm>
          <a:prstGeom prst="rect">
            <a:avLst/>
          </a:prstGeom>
        </p:spPr>
      </p:pic>
      <p:sp>
        <p:nvSpPr>
          <p:cNvPr id="2" name="Title 1"/>
          <p:cNvSpPr>
            <a:spLocks noGrp="1"/>
          </p:cNvSpPr>
          <p:nvPr>
            <p:ph type="title"/>
          </p:nvPr>
        </p:nvSpPr>
        <p:spPr>
          <a:xfrm>
            <a:off x="1768642" y="486838"/>
            <a:ext cx="4617871" cy="1767417"/>
          </a:xfrm>
          <a:solidFill>
            <a:schemeClr val="tx1"/>
          </a:solidFill>
        </p:spPr>
        <p:txBody>
          <a:bodyPr/>
          <a:lstStyle/>
          <a:p>
            <a:r>
              <a:rPr lang="en-US" dirty="0" smtClean="0">
                <a:solidFill>
                  <a:schemeClr val="bg1"/>
                </a:solidFill>
              </a:rPr>
              <a:t>DAVID DEWEY, BIT</a:t>
            </a:r>
            <a:endParaRPr lang="en-US" dirty="0">
              <a:solidFill>
                <a:schemeClr val="bg1"/>
              </a:solidFill>
            </a:endParaRPr>
          </a:p>
        </p:txBody>
      </p:sp>
      <p:sp>
        <p:nvSpPr>
          <p:cNvPr id="8" name="Content Placeholder 7"/>
          <p:cNvSpPr>
            <a:spLocks noGrp="1"/>
          </p:cNvSpPr>
          <p:nvPr>
            <p:ph idx="1"/>
          </p:nvPr>
        </p:nvSpPr>
        <p:spPr>
          <a:solidFill>
            <a:schemeClr val="bg1"/>
          </a:solidFill>
        </p:spPr>
        <p:txBody>
          <a:bodyPr>
            <a:normAutofit/>
          </a:bodyPr>
          <a:lstStyle/>
          <a:p>
            <a:pPr marL="0" indent="0">
              <a:lnSpc>
                <a:spcPct val="100000"/>
              </a:lnSpc>
              <a:buNone/>
            </a:pPr>
            <a:r>
              <a:rPr lang="en-US" sz="3000" dirty="0">
                <a:latin typeface="Bell MT" panose="02020503060305020303" pitchFamily="18" charset="0"/>
              </a:rPr>
              <a:t>David Dewey obtained his Bachelors in IT with an emphasis in MIS Management Information Systems.  Has worked for AT&amp;T for 19 years as a consultant, providing technical support and guidance, to the design and build teams.  Can always be found working at the Renaissance Festival each year; a member of (IHEA) Institute for Historic &amp; Educational Arts.</a:t>
            </a:r>
          </a:p>
          <a:p>
            <a:pPr marL="0" indent="0">
              <a:lnSpc>
                <a:spcPct val="100000"/>
              </a:lnSpc>
              <a:buNone/>
            </a:pPr>
            <a:endParaRPr lang="en-US" sz="2800" dirty="0">
              <a:latin typeface="Bell MT" panose="02020503060305020303" pitchFamily="18" charset="0"/>
            </a:endParaRPr>
          </a:p>
        </p:txBody>
      </p:sp>
      <p:pic>
        <p:nvPicPr>
          <p:cNvPr id="5" name="Content Placeholder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297" y="486837"/>
            <a:ext cx="1542345" cy="1767417"/>
          </a:xfrm>
          <a:prstGeom prst="rect">
            <a:avLst/>
          </a:prstGeom>
          <a:solidFill>
            <a:schemeClr val="bg1"/>
          </a:solidFill>
        </p:spPr>
      </p:pic>
    </p:spTree>
    <p:extLst>
      <p:ext uri="{BB962C8B-B14F-4D97-AF65-F5344CB8AC3E}">
        <p14:creationId xmlns:p14="http://schemas.microsoft.com/office/powerpoint/2010/main" val="1839814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 y="0"/>
            <a:ext cx="6861366" cy="9144000"/>
          </a:xfrm>
          <a:prstGeom prst="rect">
            <a:avLst/>
          </a:prstGeom>
        </p:spPr>
      </p:pic>
      <p:sp>
        <p:nvSpPr>
          <p:cNvPr id="2" name="Title 1"/>
          <p:cNvSpPr>
            <a:spLocks noGrp="1"/>
          </p:cNvSpPr>
          <p:nvPr>
            <p:ph type="title"/>
          </p:nvPr>
        </p:nvSpPr>
        <p:spPr>
          <a:xfrm>
            <a:off x="1768642" y="486838"/>
            <a:ext cx="4617871" cy="1767417"/>
          </a:xfrm>
          <a:solidFill>
            <a:schemeClr val="tx1"/>
          </a:solidFill>
        </p:spPr>
        <p:txBody>
          <a:bodyPr/>
          <a:lstStyle/>
          <a:p>
            <a:r>
              <a:rPr lang="en-US" dirty="0" smtClean="0">
                <a:solidFill>
                  <a:schemeClr val="bg1"/>
                </a:solidFill>
              </a:rPr>
              <a:t>REBECCA DOVE</a:t>
            </a:r>
            <a:endParaRPr lang="en-US" dirty="0">
              <a:solidFill>
                <a:schemeClr val="bg1"/>
              </a:solidFill>
            </a:endParaRPr>
          </a:p>
        </p:txBody>
      </p:sp>
      <p:sp>
        <p:nvSpPr>
          <p:cNvPr id="8" name="Content Placeholder 7"/>
          <p:cNvSpPr>
            <a:spLocks noGrp="1"/>
          </p:cNvSpPr>
          <p:nvPr>
            <p:ph idx="1"/>
          </p:nvPr>
        </p:nvSpPr>
        <p:spPr>
          <a:solidFill>
            <a:schemeClr val="bg1"/>
          </a:solidFill>
        </p:spPr>
        <p:txBody>
          <a:bodyPr>
            <a:noAutofit/>
          </a:bodyPr>
          <a:lstStyle/>
          <a:p>
            <a:pPr marL="0" indent="0">
              <a:lnSpc>
                <a:spcPct val="110000"/>
              </a:lnSpc>
              <a:buNone/>
            </a:pPr>
            <a:r>
              <a:rPr lang="en-US" sz="2600" dirty="0">
                <a:latin typeface="Bell MT" panose="02020503060305020303" pitchFamily="18" charset="0"/>
              </a:rPr>
              <a:t>Rebecca Dove is a subject matter education expert. She has taught, trained, performed in sales and marketing, and managed others for over ten years. Rebecca worked for Cerner as an IT consultant where she trained and managed teams. Dove works as a Strategic Director and Education training for Project United Knowledge. She supports early-stage startups to grow and sustain their businesses. Dove is searching to empower underrepresented individuals to have life-long success. </a:t>
            </a:r>
          </a:p>
        </p:txBody>
      </p:sp>
      <p:pic>
        <p:nvPicPr>
          <p:cNvPr id="2050" name="Picture 2" descr="Inline imag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73" y="486837"/>
            <a:ext cx="1680669" cy="176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6981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 y="0"/>
            <a:ext cx="6861366" cy="9144000"/>
          </a:xfrm>
          <a:prstGeom prst="rect">
            <a:avLst/>
          </a:prstGeom>
        </p:spPr>
      </p:pic>
      <p:sp>
        <p:nvSpPr>
          <p:cNvPr id="8" name="Content Placeholder 7"/>
          <p:cNvSpPr>
            <a:spLocks noGrp="1"/>
          </p:cNvSpPr>
          <p:nvPr>
            <p:ph idx="1"/>
          </p:nvPr>
        </p:nvSpPr>
        <p:spPr>
          <a:solidFill>
            <a:schemeClr val="bg1"/>
          </a:solidFill>
        </p:spPr>
        <p:txBody>
          <a:bodyPr>
            <a:noAutofit/>
          </a:bodyPr>
          <a:lstStyle/>
          <a:p>
            <a:pPr marL="0" indent="0">
              <a:lnSpc>
                <a:spcPct val="110000"/>
              </a:lnSpc>
              <a:buNone/>
            </a:pPr>
            <a:r>
              <a:rPr lang="en-US" sz="900" dirty="0">
                <a:latin typeface="Bell MT" panose="02020503060305020303" pitchFamily="18" charset="0"/>
              </a:rPr>
              <a:t>Irwin Gerszberg is Assistant Vice President of the Advanced RF Access Technology Organization for AT&amp;T Labs in Middletown, NJ.  His organization is responsible for Advanced RF Research Access technologies, Project AirGig™ , 5G, and numerous microwave/millimeter wave capabilities for: mobility cell site backhaul, small cell wireless transport, Enterprise, Telco and DirecTV within AT&amp;T.</a:t>
            </a:r>
          </a:p>
          <a:p>
            <a:pPr marL="0" indent="0">
              <a:lnSpc>
                <a:spcPct val="110000"/>
              </a:lnSpc>
              <a:buNone/>
            </a:pPr>
            <a:r>
              <a:rPr lang="en-US" sz="900" dirty="0">
                <a:latin typeface="Bell MT" panose="02020503060305020303" pitchFamily="18" charset="0"/>
              </a:rPr>
              <a:t>He holds a Bachelor’s degree  and a Master’s in Computer Science from the New Jersey Institute of Technology and Stevens Institute of Technology.  He joined the AT&amp;T Bell System in 1978.  While at AT&amp;T Bell Laboratories, he managed large hardware/software projects for the Regional Bell Operating Companies (RBOCs) in advanced operations and testing of the local exchange network.  In 1985, he spearheaded one of AT&amp;T's first speech response/voice recognition trials with the RBOC’s.  After joining AT&amp;T’s Wireless unit in 1989, he was responsible for the development of numerous advanced wireless technology services. </a:t>
            </a:r>
          </a:p>
          <a:p>
            <a:pPr marL="0" indent="0">
              <a:lnSpc>
                <a:spcPct val="110000"/>
              </a:lnSpc>
              <a:buNone/>
            </a:pPr>
            <a:r>
              <a:rPr lang="en-US" sz="900" dirty="0">
                <a:latin typeface="Bell MT" panose="02020503060305020303" pitchFamily="18" charset="0"/>
              </a:rPr>
              <a:t>He holds 160+ patents on local access technology covering Project AirGig™, Digital Subscriber Line, voice over DSL, IP based cable telephony, broadband wireless, broadband over powerline, Microcells, Satellite, WiMAX, High Definition Voice, IP telephony, and a vast array of emerging broadband infrastructure and services with the United States Patent Office.</a:t>
            </a:r>
          </a:p>
          <a:p>
            <a:pPr marL="0" indent="0">
              <a:lnSpc>
                <a:spcPct val="110000"/>
              </a:lnSpc>
              <a:buNone/>
            </a:pPr>
            <a:r>
              <a:rPr lang="en-US" sz="900" dirty="0">
                <a:latin typeface="Bell MT" panose="02020503060305020303" pitchFamily="18" charset="0"/>
              </a:rPr>
              <a:t>Recognitions </a:t>
            </a:r>
            <a:r>
              <a:rPr lang="en-US" sz="900" dirty="0" smtClean="0">
                <a:latin typeface="Bell MT" panose="02020503060305020303" pitchFamily="18" charset="0"/>
              </a:rPr>
              <a:t>include:</a:t>
            </a:r>
          </a:p>
          <a:p>
            <a:pPr marL="0" indent="0">
              <a:lnSpc>
                <a:spcPct val="110000"/>
              </a:lnSpc>
              <a:buNone/>
            </a:pPr>
            <a:r>
              <a:rPr lang="en-US" sz="900" dirty="0" smtClean="0">
                <a:latin typeface="Bell MT" panose="02020503060305020303" pitchFamily="18" charset="0"/>
              </a:rPr>
              <a:t>2001 </a:t>
            </a:r>
            <a:r>
              <a:rPr lang="en-US" sz="900" dirty="0">
                <a:latin typeface="Bell MT" panose="02020503060305020303" pitchFamily="18" charset="0"/>
              </a:rPr>
              <a:t>AT&amp;T’s Science and Technology Medal</a:t>
            </a:r>
          </a:p>
          <a:p>
            <a:pPr marL="0" indent="0">
              <a:lnSpc>
                <a:spcPct val="110000"/>
              </a:lnSpc>
              <a:buClr>
                <a:schemeClr val="tx2"/>
              </a:buClr>
              <a:buNone/>
            </a:pPr>
            <a:r>
              <a:rPr lang="en-US" sz="900" dirty="0">
                <a:latin typeface="Bell MT" panose="02020503060305020303" pitchFamily="18" charset="0"/>
              </a:rPr>
              <a:t>February of 2002 inducted into the New Jersey Inventors Hall of Fame by the Governor of the State of New Jersey for his innovations and contributions to science and technology in the telecommunications industry.</a:t>
            </a:r>
          </a:p>
          <a:p>
            <a:pPr marL="0" indent="0">
              <a:lnSpc>
                <a:spcPct val="110000"/>
              </a:lnSpc>
              <a:buClr>
                <a:schemeClr val="tx2"/>
              </a:buClr>
              <a:buNone/>
            </a:pPr>
            <a:r>
              <a:rPr lang="en-US" sz="900" dirty="0">
                <a:latin typeface="Bell MT" panose="02020503060305020303" pitchFamily="18" charset="0"/>
              </a:rPr>
              <a:t>2004, he was awarded AT&amp;T’s highest honor: The AT&amp;T Fellow Award for his long term career in pioneering contributions and innovations for the telecommunications industry.</a:t>
            </a:r>
          </a:p>
          <a:p>
            <a:pPr marL="0" indent="0">
              <a:lnSpc>
                <a:spcPct val="110000"/>
              </a:lnSpc>
              <a:buClr>
                <a:schemeClr val="tx2"/>
              </a:buClr>
              <a:buNone/>
            </a:pPr>
            <a:r>
              <a:rPr lang="en-US" sz="900" dirty="0">
                <a:latin typeface="Bell MT" panose="02020503060305020303" pitchFamily="18" charset="0"/>
              </a:rPr>
              <a:t>Member of the NJ Technology Council, Association of Public-Safety Communication Officials, Society of Cable Telecommunications Engineers, Institute for Electrical and Electronic Engineers (IEEE), NSSF, NRA.</a:t>
            </a:r>
          </a:p>
          <a:p>
            <a:pPr marL="0" indent="0">
              <a:lnSpc>
                <a:spcPct val="110000"/>
              </a:lnSpc>
              <a:buClr>
                <a:schemeClr val="tx2"/>
              </a:buClr>
              <a:buNone/>
            </a:pPr>
            <a:r>
              <a:rPr lang="en-US" sz="900" dirty="0">
                <a:latin typeface="Bell MT" panose="02020503060305020303" pitchFamily="18" charset="0"/>
              </a:rPr>
              <a:t>Recognized industry expert and visionary consulted for the Wall Street Journal, Newsweek, San Francisco Chronicle, San Jose Mercury News, Oakland Tribune,  Palo Alto Daily News, Star Ledger, Telephony Magazine, ABC Television, and many others.  Irwin in the past has also provided testimony at numerous Federal Communications Commission (FCC) hearings on telecommunication policy. </a:t>
            </a:r>
          </a:p>
          <a:p>
            <a:pPr marL="0" indent="0">
              <a:lnSpc>
                <a:spcPct val="110000"/>
              </a:lnSpc>
              <a:buClr>
                <a:schemeClr val="tx2"/>
              </a:buClr>
              <a:buNone/>
            </a:pPr>
            <a:r>
              <a:rPr lang="en-US" sz="900" dirty="0" smtClean="0">
                <a:latin typeface="Bell MT" panose="02020503060305020303" pitchFamily="18" charset="0"/>
              </a:rPr>
              <a:t>Today </a:t>
            </a:r>
            <a:r>
              <a:rPr lang="en-US" sz="900" dirty="0">
                <a:latin typeface="Bell MT" panose="02020503060305020303" pitchFamily="18" charset="0"/>
              </a:rPr>
              <a:t>within AT&amp;T, Irwin Gerszberg is simply known as the inventor of Project AirGig™.</a:t>
            </a:r>
          </a:p>
          <a:p>
            <a:pPr marL="0" indent="0">
              <a:lnSpc>
                <a:spcPct val="110000"/>
              </a:lnSpc>
              <a:buNone/>
            </a:pPr>
            <a:endParaRPr lang="en-US" sz="2800" dirty="0">
              <a:latin typeface="Bell MT" panose="02020503060305020303" pitchFamily="18" charset="0"/>
            </a:endParaRPr>
          </a:p>
        </p:txBody>
      </p:sp>
      <p:pic>
        <p:nvPicPr>
          <p:cNvPr id="6" name="Picture 5" descr="irwin gerszberg"/>
          <p:cNvPicPr/>
          <p:nvPr/>
        </p:nvPicPr>
        <p:blipFill rotWithShape="1">
          <a:blip r:embed="rId3">
            <a:extLst>
              <a:ext uri="{28A0092B-C50C-407E-A947-70E740481C1C}">
                <a14:useLocalDpi xmlns:a14="http://schemas.microsoft.com/office/drawing/2010/main" val="0"/>
              </a:ext>
            </a:extLst>
          </a:blip>
          <a:srcRect l="5997"/>
          <a:stretch/>
        </p:blipFill>
        <p:spPr bwMode="auto">
          <a:xfrm>
            <a:off x="288758" y="486838"/>
            <a:ext cx="2150636" cy="1767417"/>
          </a:xfrm>
          <a:prstGeom prst="rect">
            <a:avLst/>
          </a:prstGeom>
          <a:noFill/>
          <a:ln>
            <a:noFill/>
          </a:ln>
        </p:spPr>
      </p:pic>
      <p:sp>
        <p:nvSpPr>
          <p:cNvPr id="2" name="Title 1"/>
          <p:cNvSpPr>
            <a:spLocks noGrp="1"/>
          </p:cNvSpPr>
          <p:nvPr>
            <p:ph type="title"/>
          </p:nvPr>
        </p:nvSpPr>
        <p:spPr>
          <a:xfrm>
            <a:off x="1768642" y="486838"/>
            <a:ext cx="4617871" cy="1767417"/>
          </a:xfrm>
          <a:solidFill>
            <a:schemeClr val="tx1"/>
          </a:solidFill>
        </p:spPr>
        <p:txBody>
          <a:bodyPr>
            <a:noAutofit/>
          </a:bodyPr>
          <a:lstStyle/>
          <a:p>
            <a:r>
              <a:rPr lang="en-US" sz="4400" dirty="0" smtClean="0">
                <a:solidFill>
                  <a:schemeClr val="bg1"/>
                </a:solidFill>
              </a:rPr>
              <a:t>IRWIN GERSZBERG, Ph.D.</a:t>
            </a:r>
            <a:endParaRPr lang="en-US" sz="4400" dirty="0">
              <a:solidFill>
                <a:schemeClr val="bg1"/>
              </a:solidFill>
            </a:endParaRPr>
          </a:p>
        </p:txBody>
      </p:sp>
    </p:spTree>
    <p:extLst>
      <p:ext uri="{BB962C8B-B14F-4D97-AF65-F5344CB8AC3E}">
        <p14:creationId xmlns:p14="http://schemas.microsoft.com/office/powerpoint/2010/main" val="3186831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 y="0"/>
            <a:ext cx="6861366" cy="9144000"/>
          </a:xfrm>
          <a:prstGeom prst="rect">
            <a:avLst/>
          </a:prstGeom>
        </p:spPr>
      </p:pic>
      <p:sp>
        <p:nvSpPr>
          <p:cNvPr id="8" name="Content Placeholder 7"/>
          <p:cNvSpPr>
            <a:spLocks noGrp="1"/>
          </p:cNvSpPr>
          <p:nvPr>
            <p:ph idx="1"/>
          </p:nvPr>
        </p:nvSpPr>
        <p:spPr>
          <a:solidFill>
            <a:schemeClr val="bg1"/>
          </a:solidFill>
        </p:spPr>
        <p:txBody>
          <a:bodyPr>
            <a:noAutofit/>
          </a:bodyPr>
          <a:lstStyle/>
          <a:p>
            <a:pPr marL="0" indent="0">
              <a:lnSpc>
                <a:spcPct val="110000"/>
              </a:lnSpc>
              <a:buNone/>
            </a:pPr>
            <a:r>
              <a:rPr lang="en-US" sz="2100" dirty="0">
                <a:latin typeface="Bell MT" panose="02020503060305020303" pitchFamily="18" charset="0"/>
              </a:rPr>
              <a:t>Ron Green is a former high school teacher and a former editor and editorial manager with Hallmark Cards. He founded and led Hallmark’s Creative University program where he was responsible for training over 1400 talented professionals from a wide range of creative occupations. Ron also worked as a consultant for Mizzou Advantage’s Media of the Future program.  He now serves as the Executive Director of the Digital Storytelling Center of Kansas City (digiSTORY KC).  Here he works with kids in the urban core to develop their digital literacy and story making skills. He is also a member of the core team working to renovate the Laugh-O-Gram building at 31st &amp; Forest in Kansas City, where Walt Disney launched his animation business.</a:t>
            </a:r>
          </a:p>
        </p:txBody>
      </p:sp>
      <p:pic>
        <p:nvPicPr>
          <p:cNvPr id="6146" name="Picture 2" descr="a2e86b1b-9079-4c01-911c-bc3e99253c29@LOC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8" y="486838"/>
            <a:ext cx="2355933" cy="17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68642" y="486838"/>
            <a:ext cx="4617871" cy="1767417"/>
          </a:xfrm>
          <a:solidFill>
            <a:schemeClr val="tx1"/>
          </a:solidFill>
        </p:spPr>
        <p:txBody>
          <a:bodyPr/>
          <a:lstStyle/>
          <a:p>
            <a:r>
              <a:rPr lang="en-US" dirty="0" smtClean="0">
                <a:solidFill>
                  <a:schemeClr val="bg1"/>
                </a:solidFill>
              </a:rPr>
              <a:t>RON GREEN</a:t>
            </a:r>
            <a:endParaRPr lang="en-US" dirty="0">
              <a:solidFill>
                <a:schemeClr val="bg1"/>
              </a:solidFill>
            </a:endParaRPr>
          </a:p>
        </p:txBody>
      </p:sp>
    </p:spTree>
    <p:extLst>
      <p:ext uri="{BB962C8B-B14F-4D97-AF65-F5344CB8AC3E}">
        <p14:creationId xmlns:p14="http://schemas.microsoft.com/office/powerpoint/2010/main" val="2600187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 y="0"/>
            <a:ext cx="6861366" cy="9144000"/>
          </a:xfrm>
          <a:prstGeom prst="rect">
            <a:avLst/>
          </a:prstGeom>
        </p:spPr>
      </p:pic>
      <p:sp>
        <p:nvSpPr>
          <p:cNvPr id="2" name="Title 1"/>
          <p:cNvSpPr>
            <a:spLocks noGrp="1"/>
          </p:cNvSpPr>
          <p:nvPr>
            <p:ph type="title"/>
          </p:nvPr>
        </p:nvSpPr>
        <p:spPr>
          <a:xfrm>
            <a:off x="2100112" y="486838"/>
            <a:ext cx="4286401" cy="1767417"/>
          </a:xfrm>
          <a:solidFill>
            <a:schemeClr val="tx1"/>
          </a:solidFill>
        </p:spPr>
        <p:txBody>
          <a:bodyPr/>
          <a:lstStyle/>
          <a:p>
            <a:r>
              <a:rPr lang="en-US" dirty="0" smtClean="0">
                <a:solidFill>
                  <a:schemeClr val="bg1"/>
                </a:solidFill>
              </a:rPr>
              <a:t>JAUNITA LIZOTTE</a:t>
            </a:r>
            <a:endParaRPr lang="en-US" dirty="0">
              <a:solidFill>
                <a:schemeClr val="bg1"/>
              </a:solidFill>
            </a:endParaRPr>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9827" y="486838"/>
            <a:ext cx="1930285" cy="1767417"/>
          </a:xfrm>
          <a:solidFill>
            <a:schemeClr val="bg1"/>
          </a:solidFill>
        </p:spPr>
      </p:pic>
      <p:sp>
        <p:nvSpPr>
          <p:cNvPr id="5" name="TextBox 4"/>
          <p:cNvSpPr txBox="1"/>
          <p:nvPr/>
        </p:nvSpPr>
        <p:spPr>
          <a:xfrm>
            <a:off x="304799" y="2448341"/>
            <a:ext cx="6081713" cy="5910849"/>
          </a:xfrm>
          <a:prstGeom prst="rect">
            <a:avLst/>
          </a:prstGeom>
          <a:solidFill>
            <a:schemeClr val="bg1"/>
          </a:solidFill>
        </p:spPr>
        <p:txBody>
          <a:bodyPr wrap="square" rtlCol="0">
            <a:spAutoFit/>
          </a:bodyPr>
          <a:lstStyle/>
          <a:p>
            <a:pPr defTabSz="1219170">
              <a:lnSpc>
                <a:spcPct val="90000"/>
              </a:lnSpc>
              <a:spcBef>
                <a:spcPts val="1333"/>
              </a:spcBef>
            </a:pPr>
            <a:r>
              <a:rPr lang="en-US" sz="2800" dirty="0">
                <a:latin typeface="Bell MT" panose="02020503060305020303" pitchFamily="18" charset="0"/>
              </a:rPr>
              <a:t>My name is Jaunita Lizotte, I was in the Army for 5 ½ years before joining </a:t>
            </a:r>
            <a:r>
              <a:rPr lang="en-US" sz="2800" dirty="0" smtClean="0">
                <a:latin typeface="Bell MT" panose="02020503060305020303" pitchFamily="18" charset="0"/>
              </a:rPr>
              <a:t>AT&amp;T. </a:t>
            </a:r>
            <a:r>
              <a:rPr lang="en-US" sz="2800" dirty="0">
                <a:latin typeface="Bell MT" panose="02020503060305020303" pitchFamily="18" charset="0"/>
              </a:rPr>
              <a:t>I have been with </a:t>
            </a:r>
            <a:r>
              <a:rPr lang="en-US" sz="2800" dirty="0" smtClean="0">
                <a:latin typeface="Bell MT" panose="02020503060305020303" pitchFamily="18" charset="0"/>
              </a:rPr>
              <a:t>AT&amp;T </a:t>
            </a:r>
            <a:r>
              <a:rPr lang="en-US" sz="2800" dirty="0">
                <a:latin typeface="Bell MT" panose="02020503060305020303" pitchFamily="18" charset="0"/>
              </a:rPr>
              <a:t>for 19 1/2 years. I started as a Retail Sales Consultant and then moved to Retail Store Manager, then to Central Hiring Manager, I have been in this position for 5 years. I do everything from </a:t>
            </a:r>
            <a:r>
              <a:rPr lang="en-US" sz="2800" dirty="0" smtClean="0">
                <a:latin typeface="Bell MT" panose="02020503060305020303" pitchFamily="18" charset="0"/>
              </a:rPr>
              <a:t>interviewing </a:t>
            </a:r>
            <a:r>
              <a:rPr lang="en-US" sz="2800" dirty="0">
                <a:latin typeface="Bell MT" panose="02020503060305020303" pitchFamily="18" charset="0"/>
              </a:rPr>
              <a:t>and looking at resume’s , to job </a:t>
            </a:r>
            <a:r>
              <a:rPr lang="en-US" sz="2800" dirty="0" smtClean="0">
                <a:latin typeface="Bell MT" panose="02020503060305020303" pitchFamily="18" charset="0"/>
              </a:rPr>
              <a:t>fairs</a:t>
            </a:r>
            <a:r>
              <a:rPr lang="en-US" sz="2800" dirty="0">
                <a:latin typeface="Bell MT" panose="02020503060305020303" pitchFamily="18" charset="0"/>
              </a:rPr>
              <a:t>, to recruiting and mentoring. </a:t>
            </a:r>
            <a:endParaRPr lang="en-US" sz="2800" dirty="0" smtClean="0">
              <a:latin typeface="Bell MT" panose="02020503060305020303" pitchFamily="18" charset="0"/>
            </a:endParaRPr>
          </a:p>
          <a:p>
            <a:pPr defTabSz="1219170">
              <a:lnSpc>
                <a:spcPct val="90000"/>
              </a:lnSpc>
              <a:spcBef>
                <a:spcPts val="1333"/>
              </a:spcBef>
            </a:pPr>
            <a:endParaRPr lang="en-US" sz="2800" dirty="0">
              <a:latin typeface="Bell MT" panose="02020503060305020303" pitchFamily="18" charset="0"/>
            </a:endParaRPr>
          </a:p>
          <a:p>
            <a:pPr defTabSz="1219170">
              <a:lnSpc>
                <a:spcPct val="90000"/>
              </a:lnSpc>
              <a:spcBef>
                <a:spcPts val="1333"/>
              </a:spcBef>
            </a:pPr>
            <a:endParaRPr lang="en-US" sz="2800" dirty="0" smtClean="0">
              <a:latin typeface="Bell MT" panose="02020503060305020303" pitchFamily="18" charset="0"/>
            </a:endParaRPr>
          </a:p>
          <a:p>
            <a:pPr defTabSz="1219170">
              <a:lnSpc>
                <a:spcPct val="90000"/>
              </a:lnSpc>
              <a:spcBef>
                <a:spcPts val="1333"/>
              </a:spcBef>
            </a:pPr>
            <a:r>
              <a:rPr lang="en-US" sz="2800" dirty="0">
                <a:latin typeface="Bell MT" panose="02020503060305020303" pitchFamily="18" charset="0"/>
              </a:rPr>
              <a:t> </a:t>
            </a:r>
          </a:p>
          <a:p>
            <a:endParaRPr lang="en-US" dirty="0"/>
          </a:p>
        </p:txBody>
      </p:sp>
    </p:spTree>
    <p:extLst>
      <p:ext uri="{BB962C8B-B14F-4D97-AF65-F5344CB8AC3E}">
        <p14:creationId xmlns:p14="http://schemas.microsoft.com/office/powerpoint/2010/main" val="1498219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 y="0"/>
            <a:ext cx="6861366" cy="9144000"/>
          </a:xfrm>
          <a:prstGeom prst="rect">
            <a:avLst/>
          </a:prstGeom>
        </p:spPr>
      </p:pic>
      <p:sp>
        <p:nvSpPr>
          <p:cNvPr id="8" name="Content Placeholder 7"/>
          <p:cNvSpPr>
            <a:spLocks noGrp="1"/>
          </p:cNvSpPr>
          <p:nvPr>
            <p:ph idx="1"/>
          </p:nvPr>
        </p:nvSpPr>
        <p:spPr>
          <a:solidFill>
            <a:schemeClr val="bg1"/>
          </a:solidFill>
        </p:spPr>
        <p:txBody>
          <a:bodyPr>
            <a:normAutofit/>
          </a:bodyPr>
          <a:lstStyle/>
          <a:p>
            <a:pPr marL="0" indent="0">
              <a:lnSpc>
                <a:spcPct val="110000"/>
              </a:lnSpc>
              <a:buNone/>
            </a:pPr>
            <a:r>
              <a:rPr lang="en-US" sz="2800" dirty="0">
                <a:latin typeface="Bell MT" panose="02020503060305020303" pitchFamily="18" charset="0"/>
              </a:rPr>
              <a:t>Maggie McCracken is an IT Project Manager for Quest Diagnostics.  She received her </a:t>
            </a:r>
            <a:r>
              <a:rPr lang="en-US" sz="2800" dirty="0" smtClean="0">
                <a:latin typeface="Bell MT" panose="02020503060305020303" pitchFamily="18" charset="0"/>
              </a:rPr>
              <a:t>Bachelor’s degree from </a:t>
            </a:r>
            <a:r>
              <a:rPr lang="en-US" sz="2800" dirty="0">
                <a:latin typeface="Bell MT" panose="02020503060305020303" pitchFamily="18" charset="0"/>
              </a:rPr>
              <a:t>Mid-America University in Organizational Leadership and her Masters of Business Administration, Information Systems from Baker University.  She currently lives in Overland Park, KS and is a mother to three boys. Maggie’s hobbies include reading and running and she is an aspiring yoga instructor.</a:t>
            </a:r>
          </a:p>
        </p:txBody>
      </p:sp>
      <p:pic>
        <p:nvPicPr>
          <p:cNvPr id="5" name="Content Placeholder 2"/>
          <p:cNvPicPr>
            <a:picLocks noChangeAspect="1"/>
          </p:cNvPicPr>
          <p:nvPr/>
        </p:nvPicPr>
        <p:blipFill rotWithShape="1">
          <a:blip r:embed="rId3" cstate="print">
            <a:extLst>
              <a:ext uri="{28A0092B-C50C-407E-A947-70E740481C1C}">
                <a14:useLocalDpi xmlns:a14="http://schemas.microsoft.com/office/drawing/2010/main" val="0"/>
              </a:ext>
            </a:extLst>
          </a:blip>
          <a:srcRect l="13295" t="16780" r="15293"/>
          <a:stretch/>
        </p:blipFill>
        <p:spPr>
          <a:xfrm>
            <a:off x="377358" y="486838"/>
            <a:ext cx="1836227" cy="1767417"/>
          </a:xfrm>
          <a:prstGeom prst="rect">
            <a:avLst/>
          </a:prstGeom>
          <a:solidFill>
            <a:schemeClr val="bg1"/>
          </a:solidFill>
        </p:spPr>
      </p:pic>
      <p:sp>
        <p:nvSpPr>
          <p:cNvPr id="2" name="Title 1"/>
          <p:cNvSpPr>
            <a:spLocks noGrp="1"/>
          </p:cNvSpPr>
          <p:nvPr>
            <p:ph type="title"/>
          </p:nvPr>
        </p:nvSpPr>
        <p:spPr>
          <a:xfrm>
            <a:off x="1768642" y="486838"/>
            <a:ext cx="4617871" cy="1767417"/>
          </a:xfrm>
          <a:solidFill>
            <a:schemeClr val="tx1"/>
          </a:solidFill>
        </p:spPr>
        <p:txBody>
          <a:bodyPr>
            <a:noAutofit/>
          </a:bodyPr>
          <a:lstStyle/>
          <a:p>
            <a:r>
              <a:rPr lang="en-US" sz="4400" dirty="0" smtClean="0">
                <a:solidFill>
                  <a:schemeClr val="bg1"/>
                </a:solidFill>
              </a:rPr>
              <a:t>MAGGIE MCCRACKEN, MBA</a:t>
            </a:r>
            <a:endParaRPr lang="en-US" sz="4400" dirty="0">
              <a:solidFill>
                <a:schemeClr val="bg1"/>
              </a:solidFill>
            </a:endParaRPr>
          </a:p>
        </p:txBody>
      </p:sp>
    </p:spTree>
    <p:extLst>
      <p:ext uri="{BB962C8B-B14F-4D97-AF65-F5344CB8AC3E}">
        <p14:creationId xmlns:p14="http://schemas.microsoft.com/office/powerpoint/2010/main" val="4236763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 y="0"/>
            <a:ext cx="6861366" cy="9144000"/>
          </a:xfrm>
          <a:prstGeom prst="rect">
            <a:avLst/>
          </a:prstGeom>
        </p:spPr>
      </p:pic>
      <p:sp>
        <p:nvSpPr>
          <p:cNvPr id="8" name="Content Placeholder 7"/>
          <p:cNvSpPr>
            <a:spLocks noGrp="1"/>
          </p:cNvSpPr>
          <p:nvPr>
            <p:ph idx="1"/>
          </p:nvPr>
        </p:nvSpPr>
        <p:spPr>
          <a:solidFill>
            <a:schemeClr val="bg1"/>
          </a:solidFill>
        </p:spPr>
        <p:txBody>
          <a:bodyPr>
            <a:normAutofit lnSpcReduction="10000"/>
          </a:bodyPr>
          <a:lstStyle/>
          <a:p>
            <a:pPr marL="0" indent="0">
              <a:lnSpc>
                <a:spcPct val="110000"/>
              </a:lnSpc>
              <a:buNone/>
            </a:pPr>
            <a:r>
              <a:rPr lang="en-US" sz="3000" dirty="0">
                <a:latin typeface="Bell MT" panose="02020503060305020303" pitchFamily="18" charset="0"/>
              </a:rPr>
              <a:t>Quest Moffat is a social serial entrepreneur and growth hacker that has a SERIOUS passion in helping other achieve their goals. Quest created and launched Project United Knowledge, a startup studio and venture builder that helps companies create and validate their ideas. Quest is leading the way to help underrepresented individuals create and fund their application and or product ideas.</a:t>
            </a:r>
          </a:p>
          <a:p>
            <a:pPr marL="0" indent="0">
              <a:buNone/>
            </a:pPr>
            <a:endParaRPr lang="en-US" dirty="0"/>
          </a:p>
        </p:txBody>
      </p:sp>
      <p:pic>
        <p:nvPicPr>
          <p:cNvPr id="3074" name="Picture 2" descr="Inline imag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26" y="486837"/>
            <a:ext cx="1767417" cy="176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68642" y="486838"/>
            <a:ext cx="4617871" cy="1767417"/>
          </a:xfrm>
          <a:solidFill>
            <a:schemeClr val="tx1"/>
          </a:solidFill>
        </p:spPr>
        <p:txBody>
          <a:bodyPr/>
          <a:lstStyle/>
          <a:p>
            <a:r>
              <a:rPr lang="en-US" dirty="0" smtClean="0">
                <a:solidFill>
                  <a:schemeClr val="bg1"/>
                </a:solidFill>
              </a:rPr>
              <a:t>QUEST MOFFAT, MBA</a:t>
            </a:r>
            <a:endParaRPr lang="en-US" dirty="0">
              <a:solidFill>
                <a:schemeClr val="bg1"/>
              </a:solidFill>
            </a:endParaRPr>
          </a:p>
        </p:txBody>
      </p:sp>
    </p:spTree>
    <p:extLst>
      <p:ext uri="{BB962C8B-B14F-4D97-AF65-F5344CB8AC3E}">
        <p14:creationId xmlns:p14="http://schemas.microsoft.com/office/powerpoint/2010/main" val="3974155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 y="0"/>
            <a:ext cx="6861366" cy="9144000"/>
          </a:xfrm>
          <a:prstGeom prst="rect">
            <a:avLst/>
          </a:prstGeom>
        </p:spPr>
      </p:pic>
      <p:sp>
        <p:nvSpPr>
          <p:cNvPr id="8" name="Content Placeholder 7"/>
          <p:cNvSpPr>
            <a:spLocks noGrp="1"/>
          </p:cNvSpPr>
          <p:nvPr>
            <p:ph idx="1"/>
          </p:nvPr>
        </p:nvSpPr>
        <p:spPr>
          <a:solidFill>
            <a:schemeClr val="bg1"/>
          </a:solidFill>
        </p:spPr>
        <p:txBody>
          <a:bodyPr>
            <a:normAutofit/>
          </a:bodyPr>
          <a:lstStyle/>
          <a:p>
            <a:pPr marL="0" indent="0">
              <a:lnSpc>
                <a:spcPct val="100000"/>
              </a:lnSpc>
              <a:buNone/>
            </a:pPr>
            <a:r>
              <a:rPr lang="en-US" sz="3000" dirty="0">
                <a:latin typeface="Bell MT" panose="02020503060305020303" pitchFamily="18" charset="0"/>
              </a:rPr>
              <a:t>I have been employed at AT&amp;T since 2000 and have been associated with product and tower construction quality for a majority of that time. I recently moved over to the ATO Drone Management Team and have been involved with the drone program since its inception about two years ago. I live near Seattle, Washington where I have been a resident since 1989.</a:t>
            </a:r>
          </a:p>
          <a:p>
            <a:pPr marL="0" indent="0">
              <a:buNone/>
            </a:pPr>
            <a:endParaRPr lang="en-US"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5105" r="15758"/>
          <a:stretch/>
        </p:blipFill>
        <p:spPr>
          <a:xfrm flipH="1">
            <a:off x="96253" y="486838"/>
            <a:ext cx="1864894" cy="1767417"/>
          </a:xfrm>
          <a:prstGeom prst="rect">
            <a:avLst/>
          </a:prstGeom>
        </p:spPr>
      </p:pic>
      <p:sp>
        <p:nvSpPr>
          <p:cNvPr id="2" name="Title 1"/>
          <p:cNvSpPr>
            <a:spLocks noGrp="1"/>
          </p:cNvSpPr>
          <p:nvPr>
            <p:ph type="title"/>
          </p:nvPr>
        </p:nvSpPr>
        <p:spPr>
          <a:xfrm>
            <a:off x="1768642" y="486838"/>
            <a:ext cx="4617871" cy="1767417"/>
          </a:xfrm>
          <a:solidFill>
            <a:schemeClr val="tx1"/>
          </a:solidFill>
        </p:spPr>
        <p:txBody>
          <a:bodyPr/>
          <a:lstStyle/>
          <a:p>
            <a:r>
              <a:rPr lang="en-US" dirty="0" smtClean="0">
                <a:solidFill>
                  <a:schemeClr val="bg1"/>
                </a:solidFill>
              </a:rPr>
              <a:t>RALPH NATALE</a:t>
            </a:r>
            <a:endParaRPr lang="en-US" dirty="0">
              <a:solidFill>
                <a:schemeClr val="bg1"/>
              </a:solidFill>
            </a:endParaRPr>
          </a:p>
        </p:txBody>
      </p:sp>
    </p:spTree>
    <p:extLst>
      <p:ext uri="{BB962C8B-B14F-4D97-AF65-F5344CB8AC3E}">
        <p14:creationId xmlns:p14="http://schemas.microsoft.com/office/powerpoint/2010/main" val="3682226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 y="0"/>
            <a:ext cx="6861366" cy="9144000"/>
          </a:xfrm>
          <a:prstGeom prst="rect">
            <a:avLst/>
          </a:prstGeom>
        </p:spPr>
      </p:pic>
      <p:sp>
        <p:nvSpPr>
          <p:cNvPr id="2" name="Title 1"/>
          <p:cNvSpPr>
            <a:spLocks noGrp="1"/>
          </p:cNvSpPr>
          <p:nvPr>
            <p:ph type="title"/>
          </p:nvPr>
        </p:nvSpPr>
        <p:spPr>
          <a:xfrm>
            <a:off x="1768642" y="486838"/>
            <a:ext cx="4617871" cy="1767417"/>
          </a:xfrm>
          <a:solidFill>
            <a:schemeClr val="tx1"/>
          </a:solidFill>
        </p:spPr>
        <p:txBody>
          <a:bodyPr>
            <a:normAutofit fontScale="90000"/>
          </a:bodyPr>
          <a:lstStyle/>
          <a:p>
            <a:r>
              <a:rPr lang="en-US" dirty="0" smtClean="0">
                <a:solidFill>
                  <a:schemeClr val="bg1"/>
                </a:solidFill>
              </a:rPr>
              <a:t>NEELIMA PARASKER, PMP</a:t>
            </a:r>
            <a:endParaRPr lang="en-US" dirty="0">
              <a:solidFill>
                <a:schemeClr val="bg1"/>
              </a:solidFill>
            </a:endParaRPr>
          </a:p>
        </p:txBody>
      </p:sp>
      <p:sp>
        <p:nvSpPr>
          <p:cNvPr id="8" name="Content Placeholder 7"/>
          <p:cNvSpPr>
            <a:spLocks noGrp="1"/>
          </p:cNvSpPr>
          <p:nvPr>
            <p:ph idx="1"/>
          </p:nvPr>
        </p:nvSpPr>
        <p:spPr>
          <a:solidFill>
            <a:schemeClr val="bg1"/>
          </a:solidFill>
        </p:spPr>
        <p:txBody>
          <a:bodyPr>
            <a:normAutofit fontScale="55000" lnSpcReduction="20000"/>
          </a:bodyPr>
          <a:lstStyle/>
          <a:p>
            <a:pPr marL="0" indent="0">
              <a:lnSpc>
                <a:spcPct val="110000"/>
              </a:lnSpc>
              <a:buNone/>
            </a:pPr>
            <a:r>
              <a:rPr lang="en-US" sz="4000" dirty="0">
                <a:latin typeface="Bell MT" panose="02020503060305020303" pitchFamily="18" charset="0"/>
              </a:rPr>
              <a:t>Neelima is the Founder and CEO of SnapIT Solutions, she is a Bachelor of Engineering in Mechanical and Master of Science in Computer Science with a Project Management Professional (PMP®) Certification from Project Management Institute. She has 15 plus years of experience in IT and held Leadership positions with Fortune 500 Companies, leading teams that perform enterprise transformations and promote innovation using cutting edge technology. SnapIT Solutions is an innovative technology solutions providing software and hardware solutions, IT trainings and Consulting to solve business challenges, improve and enhance the way business is done using innovative technology solutions</a:t>
            </a:r>
            <a:r>
              <a:rPr lang="en-US" sz="4000" dirty="0" smtClean="0">
                <a:latin typeface="Bell MT" panose="02020503060305020303" pitchFamily="18" charset="0"/>
              </a:rPr>
              <a:t>.</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145" y="489509"/>
            <a:ext cx="1176498" cy="1764746"/>
          </a:xfrm>
          <a:prstGeom prst="rect">
            <a:avLst/>
          </a:prstGeom>
        </p:spPr>
      </p:pic>
    </p:spTree>
    <p:extLst>
      <p:ext uri="{BB962C8B-B14F-4D97-AF65-F5344CB8AC3E}">
        <p14:creationId xmlns:p14="http://schemas.microsoft.com/office/powerpoint/2010/main" val="1951382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 y="0"/>
            <a:ext cx="6861366" cy="9144000"/>
          </a:xfrm>
          <a:prstGeom prst="rect">
            <a:avLst/>
          </a:prstGeom>
        </p:spPr>
      </p:pic>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491613" y="411056"/>
            <a:ext cx="2107209" cy="1843199"/>
          </a:xfrm>
          <a:prstGeom prst="rect">
            <a:avLst/>
          </a:prstGeom>
        </p:spPr>
      </p:pic>
      <p:sp>
        <p:nvSpPr>
          <p:cNvPr id="2" name="Title 1"/>
          <p:cNvSpPr>
            <a:spLocks noGrp="1"/>
          </p:cNvSpPr>
          <p:nvPr>
            <p:ph type="title"/>
          </p:nvPr>
        </p:nvSpPr>
        <p:spPr>
          <a:xfrm>
            <a:off x="1768642" y="486838"/>
            <a:ext cx="4617871" cy="1767417"/>
          </a:xfrm>
          <a:solidFill>
            <a:schemeClr val="tx1"/>
          </a:solidFill>
        </p:spPr>
        <p:txBody>
          <a:bodyPr/>
          <a:lstStyle/>
          <a:p>
            <a:r>
              <a:rPr lang="en-US" dirty="0" smtClean="0">
                <a:solidFill>
                  <a:schemeClr val="bg1"/>
                </a:solidFill>
              </a:rPr>
              <a:t>SHELLY PENN, MA</a:t>
            </a:r>
            <a:endParaRPr lang="en-US" dirty="0">
              <a:solidFill>
                <a:schemeClr val="bg1"/>
              </a:solidFill>
            </a:endParaRPr>
          </a:p>
        </p:txBody>
      </p:sp>
      <p:sp>
        <p:nvSpPr>
          <p:cNvPr id="8" name="Content Placeholder 7"/>
          <p:cNvSpPr>
            <a:spLocks noGrp="1"/>
          </p:cNvSpPr>
          <p:nvPr>
            <p:ph idx="1"/>
          </p:nvPr>
        </p:nvSpPr>
        <p:spPr>
          <a:solidFill>
            <a:schemeClr val="bg1"/>
          </a:solidFill>
        </p:spPr>
        <p:txBody>
          <a:bodyPr>
            <a:noAutofit/>
          </a:bodyPr>
          <a:lstStyle/>
          <a:p>
            <a:pPr marL="0" indent="0">
              <a:lnSpc>
                <a:spcPct val="110000"/>
              </a:lnSpc>
              <a:buNone/>
            </a:pPr>
            <a:r>
              <a:rPr lang="en-US" sz="1550" dirty="0">
                <a:latin typeface="Bell MT" panose="02020503060305020303" pitchFamily="18" charset="0"/>
              </a:rPr>
              <a:t>Shelley Penn, MA, began her career with FEC in 1992 as a job developer and has served as the Senior Vice President and Chief Operations Officer of FEC for the past 20 years. Mrs. Penn provides direct oversight of all operational staff, including supervising the delivery of all training and employment activities undertaken by the agency on behalf of its clients.  Mrs. Penn also provides direct oversight of the Business </a:t>
            </a:r>
            <a:r>
              <a:rPr lang="en-US" sz="1550" dirty="0" smtClean="0">
                <a:latin typeface="Bell MT" panose="02020503060305020303" pitchFamily="18" charset="0"/>
              </a:rPr>
              <a:t>Services/Engagement </a:t>
            </a:r>
            <a:r>
              <a:rPr lang="en-US" sz="1550" dirty="0">
                <a:latin typeface="Bell MT" panose="02020503060305020303" pitchFamily="18" charset="0"/>
              </a:rPr>
              <a:t>Team comprised of 12 Business Service Workforce Development Professionals, in addition to managing major grants and strategic projects such as the TechHire Grant, America’s Promise Grant, the Health Professions Opportunity Grant (HPOG), the Welfare to Work Program, Employment Re-Entry Programs, WIOA Programs, and Veterans Programs. </a:t>
            </a:r>
          </a:p>
          <a:p>
            <a:pPr marL="0" indent="0">
              <a:lnSpc>
                <a:spcPct val="110000"/>
              </a:lnSpc>
              <a:buNone/>
            </a:pPr>
            <a:r>
              <a:rPr lang="en-US" sz="1550" dirty="0" smtClean="0">
                <a:latin typeface="Bell MT" panose="02020503060305020303" pitchFamily="18" charset="0"/>
              </a:rPr>
              <a:t>The </a:t>
            </a:r>
            <a:r>
              <a:rPr lang="en-US" sz="1550" dirty="0">
                <a:latin typeface="Bell MT" panose="02020503060305020303" pitchFamily="18" charset="0"/>
              </a:rPr>
              <a:t>Full Employment Council, Inc. (FEC) is the administrative entity/fiscal agent for the Kansas City &amp; Vicinity Workforce Development Board and the Eastern Jackson County Workforce Development Board. These two Workforce Development Boards (WDB) are comprised of five Missouri counties that represent urban, suburban and rural populations. FEC is a 501(c) (3) non-profit organization with more than 175 years of collective experience in administering and operating a diversity of employment and training programs. </a:t>
            </a:r>
          </a:p>
        </p:txBody>
      </p:sp>
    </p:spTree>
    <p:extLst>
      <p:ext uri="{BB962C8B-B14F-4D97-AF65-F5344CB8AC3E}">
        <p14:creationId xmlns:p14="http://schemas.microsoft.com/office/powerpoint/2010/main" val="623324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73142" r="15899"/>
          <a:stretch/>
        </p:blipFill>
        <p:spPr>
          <a:xfrm rot="5400000">
            <a:off x="-3567463" y="3832057"/>
            <a:ext cx="9144000" cy="1479886"/>
          </a:xfrm>
          <a:prstGeom prst="rect">
            <a:avLst/>
          </a:prstGeom>
        </p:spPr>
      </p:pic>
      <p:sp>
        <p:nvSpPr>
          <p:cNvPr id="4" name="Rectangle 3"/>
          <p:cNvSpPr/>
          <p:nvPr/>
        </p:nvSpPr>
        <p:spPr>
          <a:xfrm>
            <a:off x="2076279" y="487759"/>
            <a:ext cx="3777966" cy="923330"/>
          </a:xfrm>
          <a:prstGeom prst="rect">
            <a:avLst/>
          </a:prstGeom>
          <a:noFill/>
        </p:spPr>
        <p:txBody>
          <a:bodyPr wrap="squar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AGENDA</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TextBox 1"/>
          <p:cNvSpPr txBox="1"/>
          <p:nvPr/>
        </p:nvSpPr>
        <p:spPr>
          <a:xfrm>
            <a:off x="865570" y="1467786"/>
            <a:ext cx="4211658" cy="7201972"/>
          </a:xfrm>
          <a:prstGeom prst="rect">
            <a:avLst/>
          </a:prstGeom>
          <a:noFill/>
        </p:spPr>
        <p:txBody>
          <a:bodyPr wrap="square" rtlCol="0">
            <a:spAutoFit/>
          </a:bodyPr>
          <a:lstStyle/>
          <a:p>
            <a:r>
              <a:rPr lang="en-US" sz="2100" dirty="0" smtClean="0">
                <a:latin typeface="Bell MT" panose="02020503060305020303" pitchFamily="18" charset="0"/>
              </a:rPr>
              <a:t>8:30	Registration</a:t>
            </a:r>
            <a:endParaRPr lang="en-US" sz="2100" dirty="0">
              <a:latin typeface="Bell MT" panose="02020503060305020303" pitchFamily="18" charset="0"/>
            </a:endParaRPr>
          </a:p>
          <a:p>
            <a:r>
              <a:rPr lang="en-US" sz="2100" dirty="0" smtClean="0">
                <a:latin typeface="Bell MT" panose="02020503060305020303" pitchFamily="18" charset="0"/>
              </a:rPr>
              <a:t>9:00	Ice </a:t>
            </a:r>
            <a:r>
              <a:rPr lang="en-US" sz="2100" dirty="0">
                <a:latin typeface="Bell MT" panose="02020503060305020303" pitchFamily="18" charset="0"/>
              </a:rPr>
              <a:t>Breaker</a:t>
            </a:r>
          </a:p>
          <a:p>
            <a:r>
              <a:rPr lang="en-US" sz="2100" dirty="0" smtClean="0">
                <a:latin typeface="Bell MT" panose="02020503060305020303" pitchFamily="18" charset="0"/>
              </a:rPr>
              <a:t>9:05	AMA </a:t>
            </a:r>
            <a:r>
              <a:rPr lang="en-US" sz="2100" dirty="0">
                <a:latin typeface="Bell MT" panose="02020503060305020303" pitchFamily="18" charset="0"/>
              </a:rPr>
              <a:t>Opening Presentation</a:t>
            </a:r>
          </a:p>
          <a:p>
            <a:r>
              <a:rPr lang="en-US" sz="2100" dirty="0" smtClean="0">
                <a:latin typeface="Bell MT" panose="02020503060305020303" pitchFamily="18" charset="0"/>
              </a:rPr>
              <a:t>9:06	Representative </a:t>
            </a:r>
            <a:r>
              <a:rPr lang="en-US" sz="2100" dirty="0">
                <a:latin typeface="Bell MT" panose="02020503060305020303" pitchFamily="18" charset="0"/>
              </a:rPr>
              <a:t>Greeting</a:t>
            </a:r>
          </a:p>
          <a:p>
            <a:r>
              <a:rPr lang="en-US" sz="2100" dirty="0" smtClean="0">
                <a:latin typeface="Bell MT" panose="02020503060305020303" pitchFamily="18" charset="0"/>
              </a:rPr>
              <a:t>9:10	Presentations</a:t>
            </a:r>
            <a:endParaRPr lang="en-US" sz="2100" dirty="0">
              <a:latin typeface="Bell MT" panose="02020503060305020303" pitchFamily="18" charset="0"/>
            </a:endParaRPr>
          </a:p>
          <a:p>
            <a:r>
              <a:rPr lang="en-US" sz="2100" dirty="0" smtClean="0">
                <a:latin typeface="Bell MT" panose="02020503060305020303" pitchFamily="18" charset="0"/>
              </a:rPr>
              <a:t>9:15	Ken </a:t>
            </a:r>
            <a:r>
              <a:rPr lang="en-US" sz="2100" dirty="0">
                <a:latin typeface="Bell MT" panose="02020503060305020303" pitchFamily="18" charset="0"/>
              </a:rPr>
              <a:t>Sook</a:t>
            </a:r>
          </a:p>
          <a:p>
            <a:r>
              <a:rPr lang="en-US" sz="2100" dirty="0" smtClean="0">
                <a:latin typeface="Bell MT" panose="02020503060305020303" pitchFamily="18" charset="0"/>
              </a:rPr>
              <a:t>9:25	Dismiss </a:t>
            </a:r>
            <a:r>
              <a:rPr lang="en-US" sz="2100" dirty="0">
                <a:latin typeface="Bell MT" panose="02020503060305020303" pitchFamily="18" charset="0"/>
              </a:rPr>
              <a:t>to Workshops</a:t>
            </a:r>
          </a:p>
          <a:p>
            <a:r>
              <a:rPr lang="en-US" sz="2100" dirty="0" smtClean="0">
                <a:latin typeface="Bell MT" panose="02020503060305020303" pitchFamily="18" charset="0"/>
              </a:rPr>
              <a:t>9:30	Session </a:t>
            </a:r>
            <a:r>
              <a:rPr lang="en-US" sz="2100" dirty="0">
                <a:latin typeface="Bell MT" panose="02020503060305020303" pitchFamily="18" charset="0"/>
              </a:rPr>
              <a:t>I</a:t>
            </a:r>
          </a:p>
          <a:p>
            <a:r>
              <a:rPr lang="en-US" sz="2100" dirty="0" smtClean="0">
                <a:latin typeface="Bell MT" panose="02020503060305020303" pitchFamily="18" charset="0"/>
              </a:rPr>
              <a:t>10:20	Session </a:t>
            </a:r>
            <a:r>
              <a:rPr lang="en-US" sz="2100" dirty="0">
                <a:latin typeface="Bell MT" panose="02020503060305020303" pitchFamily="18" charset="0"/>
              </a:rPr>
              <a:t>II</a:t>
            </a:r>
          </a:p>
          <a:p>
            <a:r>
              <a:rPr lang="en-US" sz="2100" dirty="0" smtClean="0">
                <a:latin typeface="Bell MT" panose="02020503060305020303" pitchFamily="18" charset="0"/>
              </a:rPr>
              <a:t>11:10	Session </a:t>
            </a:r>
            <a:r>
              <a:rPr lang="en-US" sz="2100" dirty="0">
                <a:latin typeface="Bell MT" panose="02020503060305020303" pitchFamily="18" charset="0"/>
              </a:rPr>
              <a:t>III</a:t>
            </a:r>
          </a:p>
          <a:p>
            <a:r>
              <a:rPr lang="en-US" sz="2100" dirty="0" smtClean="0">
                <a:latin typeface="Bell MT" panose="02020503060305020303" pitchFamily="18" charset="0"/>
              </a:rPr>
              <a:t>Noon	Lunch</a:t>
            </a:r>
            <a:endParaRPr lang="en-US" sz="2100" dirty="0">
              <a:latin typeface="Bell MT" panose="02020503060305020303" pitchFamily="18" charset="0"/>
            </a:endParaRPr>
          </a:p>
          <a:p>
            <a:r>
              <a:rPr lang="en-US" sz="2100" dirty="0" smtClean="0">
                <a:latin typeface="Bell MT" panose="02020503060305020303" pitchFamily="18" charset="0"/>
              </a:rPr>
              <a:t>12:25	It </a:t>
            </a:r>
            <a:r>
              <a:rPr lang="en-US" sz="2100" dirty="0">
                <a:latin typeface="Bell MT" panose="02020503060305020303" pitchFamily="18" charset="0"/>
              </a:rPr>
              <a:t>Can Wait</a:t>
            </a:r>
          </a:p>
          <a:p>
            <a:r>
              <a:rPr lang="en-US" sz="2100" dirty="0" smtClean="0">
                <a:latin typeface="Bell MT" panose="02020503060305020303" pitchFamily="18" charset="0"/>
              </a:rPr>
              <a:t>12:33	Speaker </a:t>
            </a:r>
            <a:r>
              <a:rPr lang="en-US" sz="2100" dirty="0">
                <a:latin typeface="Bell MT" panose="02020503060305020303" pitchFamily="18" charset="0"/>
              </a:rPr>
              <a:t>I</a:t>
            </a:r>
          </a:p>
          <a:p>
            <a:r>
              <a:rPr lang="en-US" sz="2100" dirty="0" smtClean="0">
                <a:latin typeface="Bell MT" panose="02020503060305020303" pitchFamily="18" charset="0"/>
              </a:rPr>
              <a:t>1:03	Speaker </a:t>
            </a:r>
            <a:r>
              <a:rPr lang="en-US" sz="2100" dirty="0">
                <a:latin typeface="Bell MT" panose="02020503060305020303" pitchFamily="18" charset="0"/>
              </a:rPr>
              <a:t>II</a:t>
            </a:r>
          </a:p>
          <a:p>
            <a:r>
              <a:rPr lang="en-US" sz="2100" dirty="0" smtClean="0">
                <a:latin typeface="Bell MT" panose="02020503060305020303" pitchFamily="18" charset="0"/>
              </a:rPr>
              <a:t>1:33	MCC </a:t>
            </a:r>
            <a:r>
              <a:rPr lang="en-US" sz="2100" dirty="0">
                <a:latin typeface="Bell MT" panose="02020503060305020303" pitchFamily="18" charset="0"/>
              </a:rPr>
              <a:t>Representative</a:t>
            </a:r>
          </a:p>
          <a:p>
            <a:r>
              <a:rPr lang="en-US" sz="2100" dirty="0" smtClean="0">
                <a:latin typeface="Bell MT" panose="02020503060305020303" pitchFamily="18" charset="0"/>
              </a:rPr>
              <a:t>1:43	Survey</a:t>
            </a:r>
            <a:endParaRPr lang="en-US" sz="2100" dirty="0">
              <a:latin typeface="Bell MT" panose="02020503060305020303" pitchFamily="18" charset="0"/>
            </a:endParaRPr>
          </a:p>
          <a:p>
            <a:r>
              <a:rPr lang="en-US" sz="2100" dirty="0" smtClean="0">
                <a:latin typeface="Bell MT" panose="02020503060305020303" pitchFamily="18" charset="0"/>
              </a:rPr>
              <a:t>1:48	Closing </a:t>
            </a:r>
            <a:r>
              <a:rPr lang="en-US" sz="2100" dirty="0">
                <a:latin typeface="Bell MT" panose="02020503060305020303" pitchFamily="18" charset="0"/>
              </a:rPr>
              <a:t>Remarks </a:t>
            </a:r>
          </a:p>
          <a:p>
            <a:r>
              <a:rPr lang="en-US" sz="2100" dirty="0" smtClean="0">
                <a:latin typeface="Bell MT" panose="02020503060305020303" pitchFamily="18" charset="0"/>
              </a:rPr>
              <a:t>1:53	Group </a:t>
            </a:r>
            <a:r>
              <a:rPr lang="en-US" sz="2100" dirty="0">
                <a:latin typeface="Bell MT" panose="02020503060305020303" pitchFamily="18" charset="0"/>
              </a:rPr>
              <a:t>Photo</a:t>
            </a:r>
          </a:p>
          <a:p>
            <a:r>
              <a:rPr lang="en-US" sz="2100" dirty="0" smtClean="0">
                <a:latin typeface="Bell MT" panose="02020503060305020303" pitchFamily="18" charset="0"/>
              </a:rPr>
              <a:t>1:56	Pick-up </a:t>
            </a:r>
            <a:r>
              <a:rPr lang="en-US" sz="2100" dirty="0">
                <a:latin typeface="Bell MT" panose="02020503060305020303" pitchFamily="18" charset="0"/>
              </a:rPr>
              <a:t>Backpacks</a:t>
            </a:r>
          </a:p>
          <a:p>
            <a:r>
              <a:rPr lang="en-US" sz="2100" dirty="0" smtClean="0">
                <a:latin typeface="Bell MT" panose="02020503060305020303" pitchFamily="18" charset="0"/>
              </a:rPr>
              <a:t>2:00	Depart</a:t>
            </a:r>
            <a:endParaRPr lang="en-US" sz="2100" dirty="0">
              <a:latin typeface="Bell MT" panose="02020503060305020303" pitchFamily="18" charset="0"/>
            </a:endParaRPr>
          </a:p>
          <a:p>
            <a:r>
              <a:rPr lang="en-US" sz="2100" dirty="0" smtClean="0">
                <a:latin typeface="Bell MT" panose="02020503060305020303" pitchFamily="18" charset="0"/>
              </a:rPr>
              <a:t>2:10	Fireside </a:t>
            </a:r>
            <a:r>
              <a:rPr lang="en-US" sz="2100" dirty="0">
                <a:latin typeface="Bell MT" panose="02020503060305020303" pitchFamily="18" charset="0"/>
              </a:rPr>
              <a:t>Chats</a:t>
            </a:r>
          </a:p>
          <a:p>
            <a:r>
              <a:rPr lang="en-US" sz="2100" dirty="0" smtClean="0">
                <a:latin typeface="Bell MT" panose="02020503060305020303" pitchFamily="18" charset="0"/>
              </a:rPr>
              <a:t>4:10	Lessons </a:t>
            </a:r>
            <a:r>
              <a:rPr lang="en-US" sz="2100" dirty="0">
                <a:latin typeface="Bell MT" panose="02020503060305020303" pitchFamily="18" charset="0"/>
              </a:rPr>
              <a:t>Learned </a:t>
            </a:r>
            <a:r>
              <a:rPr lang="en-US" sz="2100" dirty="0" smtClean="0">
                <a:latin typeface="Bell MT" panose="02020503060305020303" pitchFamily="18" charset="0"/>
              </a:rPr>
              <a:t>Meeting</a:t>
            </a:r>
            <a:endParaRPr lang="en-US" sz="2400" dirty="0"/>
          </a:p>
        </p:txBody>
      </p:sp>
      <p:pic>
        <p:nvPicPr>
          <p:cNvPr id="6" name="Picture 5"/>
          <p:cNvPicPr/>
          <p:nvPr/>
        </p:nvPicPr>
        <p:blipFill>
          <a:blip r:embed="rId3"/>
          <a:stretch>
            <a:fillRect/>
          </a:stretch>
        </p:blipFill>
        <p:spPr>
          <a:xfrm>
            <a:off x="5077228" y="7298507"/>
            <a:ext cx="1554034" cy="137125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998169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 y="0"/>
            <a:ext cx="6861366" cy="9144000"/>
          </a:xfrm>
          <a:prstGeom prst="rect">
            <a:avLst/>
          </a:prstGeom>
        </p:spPr>
      </p:pic>
      <p:sp>
        <p:nvSpPr>
          <p:cNvPr id="8" name="Content Placeholder 7"/>
          <p:cNvSpPr>
            <a:spLocks noGrp="1"/>
          </p:cNvSpPr>
          <p:nvPr>
            <p:ph idx="1"/>
          </p:nvPr>
        </p:nvSpPr>
        <p:spPr>
          <a:solidFill>
            <a:schemeClr val="bg1"/>
          </a:solidFill>
        </p:spPr>
        <p:txBody>
          <a:bodyPr>
            <a:normAutofit/>
          </a:bodyPr>
          <a:lstStyle/>
          <a:p>
            <a:pPr marL="0" indent="0">
              <a:buNone/>
            </a:pPr>
            <a:r>
              <a:rPr lang="en-US" sz="3000" dirty="0">
                <a:latin typeface="Bell MT" panose="02020503060305020303" pitchFamily="18" charset="0"/>
              </a:rPr>
              <a:t>Calvin is the designer and developer behind the mobile game DWARF. When it comes to web and app development, he is a technician with the soul of an artist. His unique blend of creativity, tech know-how and business acumen led him into rewarding career opportunities and business developments for himself and others.</a:t>
            </a:r>
          </a:p>
          <a:p>
            <a:pPr marL="0" indent="0">
              <a:buNone/>
            </a:pPr>
            <a:endParaRPr lang="en-US" dirty="0"/>
          </a:p>
        </p:txBody>
      </p:sp>
      <p:pic>
        <p:nvPicPr>
          <p:cNvPr id="6" name="Content Placeholder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440" y="486837"/>
            <a:ext cx="1767417" cy="1767417"/>
          </a:xfrm>
          <a:prstGeom prst="rect">
            <a:avLst/>
          </a:prstGeom>
          <a:solidFill>
            <a:schemeClr val="bg1"/>
          </a:solidFill>
        </p:spPr>
      </p:pic>
      <p:sp>
        <p:nvSpPr>
          <p:cNvPr id="2" name="Title 1"/>
          <p:cNvSpPr>
            <a:spLocks noGrp="1"/>
          </p:cNvSpPr>
          <p:nvPr>
            <p:ph type="title"/>
          </p:nvPr>
        </p:nvSpPr>
        <p:spPr>
          <a:xfrm>
            <a:off x="1768642" y="486838"/>
            <a:ext cx="4617871" cy="1767417"/>
          </a:xfrm>
          <a:solidFill>
            <a:schemeClr val="tx1"/>
          </a:solidFill>
        </p:spPr>
        <p:txBody>
          <a:bodyPr>
            <a:noAutofit/>
          </a:bodyPr>
          <a:lstStyle/>
          <a:p>
            <a:r>
              <a:rPr lang="en-US" sz="4400" dirty="0" smtClean="0">
                <a:solidFill>
                  <a:schemeClr val="bg1"/>
                </a:solidFill>
              </a:rPr>
              <a:t>CALVIN ROBERTSON, MBA</a:t>
            </a:r>
            <a:endParaRPr lang="en-US" sz="4400" dirty="0">
              <a:solidFill>
                <a:schemeClr val="bg1"/>
              </a:solidFill>
            </a:endParaRPr>
          </a:p>
        </p:txBody>
      </p:sp>
    </p:spTree>
    <p:extLst>
      <p:ext uri="{BB962C8B-B14F-4D97-AF65-F5344CB8AC3E}">
        <p14:creationId xmlns:p14="http://schemas.microsoft.com/office/powerpoint/2010/main" val="1907801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 y="0"/>
            <a:ext cx="6861366" cy="9144000"/>
          </a:xfrm>
          <a:prstGeom prst="rect">
            <a:avLst/>
          </a:prstGeom>
        </p:spPr>
      </p:pic>
      <p:sp>
        <p:nvSpPr>
          <p:cNvPr id="2" name="Title 1"/>
          <p:cNvSpPr>
            <a:spLocks noGrp="1"/>
          </p:cNvSpPr>
          <p:nvPr>
            <p:ph type="title"/>
          </p:nvPr>
        </p:nvSpPr>
        <p:spPr>
          <a:xfrm>
            <a:off x="1768642" y="486838"/>
            <a:ext cx="4617871" cy="1767417"/>
          </a:xfrm>
          <a:solidFill>
            <a:schemeClr val="tx1"/>
          </a:solidFill>
        </p:spPr>
        <p:txBody>
          <a:bodyPr/>
          <a:lstStyle/>
          <a:p>
            <a:r>
              <a:rPr lang="en-US" dirty="0" smtClean="0">
                <a:solidFill>
                  <a:schemeClr val="bg1"/>
                </a:solidFill>
              </a:rPr>
              <a:t>BARBARA SIEFKEN</a:t>
            </a:r>
            <a:endParaRPr lang="en-US" dirty="0">
              <a:solidFill>
                <a:schemeClr val="bg1"/>
              </a:solidFill>
            </a:endParaRPr>
          </a:p>
        </p:txBody>
      </p:sp>
      <p:sp>
        <p:nvSpPr>
          <p:cNvPr id="8" name="Content Placeholder 7"/>
          <p:cNvSpPr>
            <a:spLocks noGrp="1"/>
          </p:cNvSpPr>
          <p:nvPr>
            <p:ph idx="1"/>
          </p:nvPr>
        </p:nvSpPr>
        <p:spPr>
          <a:solidFill>
            <a:schemeClr val="bg1"/>
          </a:solidFill>
        </p:spPr>
        <p:txBody>
          <a:bodyPr>
            <a:noAutofit/>
          </a:bodyPr>
          <a:lstStyle/>
          <a:p>
            <a:pPr marL="0" indent="0">
              <a:lnSpc>
                <a:spcPct val="110000"/>
              </a:lnSpc>
              <a:buNone/>
            </a:pPr>
            <a:r>
              <a:rPr lang="en-US" sz="2400" dirty="0">
                <a:latin typeface="Bell MT" panose="02020503060305020303" pitchFamily="18" charset="0"/>
              </a:rPr>
              <a:t>Barbara Siefken has spent her whole career in the high technology arena. Starting as a software engineer at Texaco, Bell Laboratories and Tektronix, and then </a:t>
            </a:r>
            <a:r>
              <a:rPr lang="en-US" sz="2400" dirty="0" smtClean="0">
                <a:latin typeface="Bell MT" panose="02020503060305020303" pitchFamily="18" charset="0"/>
              </a:rPr>
              <a:t>migrating to </a:t>
            </a:r>
            <a:r>
              <a:rPr lang="en-US" sz="2400" dirty="0">
                <a:latin typeface="Bell MT" panose="02020503060305020303" pitchFamily="18" charset="0"/>
              </a:rPr>
              <a:t>sales and the world of startups, she has experienced many parts of the product development and support process. Along the way she was a visiting professor </a:t>
            </a:r>
            <a:r>
              <a:rPr lang="en-US" sz="2400" dirty="0" smtClean="0">
                <a:latin typeface="Bell MT" panose="02020503060305020303" pitchFamily="18" charset="0"/>
              </a:rPr>
              <a:t>at Southern </a:t>
            </a:r>
            <a:r>
              <a:rPr lang="en-US" sz="2400" dirty="0">
                <a:latin typeface="Bell MT" panose="02020503060305020303" pitchFamily="18" charset="0"/>
              </a:rPr>
              <a:t>University in Baton Rouge, and a trainer for project managers seeking their Project Management Professional certification. She enjoys sharing stories about her breakthroughs and challenges along the way with others.</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2578" t="8878" r="22756" b="14777"/>
          <a:stretch/>
        </p:blipFill>
        <p:spPr>
          <a:xfrm>
            <a:off x="529102" y="486838"/>
            <a:ext cx="1239540" cy="1765041"/>
          </a:xfrm>
          <a:prstGeom prst="rect">
            <a:avLst/>
          </a:prstGeom>
        </p:spPr>
      </p:pic>
    </p:spTree>
    <p:extLst>
      <p:ext uri="{BB962C8B-B14F-4D97-AF65-F5344CB8AC3E}">
        <p14:creationId xmlns:p14="http://schemas.microsoft.com/office/powerpoint/2010/main" val="1382982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 y="0"/>
            <a:ext cx="6861366" cy="9144000"/>
          </a:xfrm>
          <a:prstGeom prst="rect">
            <a:avLst/>
          </a:prstGeom>
        </p:spPr>
      </p:pic>
      <p:sp>
        <p:nvSpPr>
          <p:cNvPr id="2" name="Title 1"/>
          <p:cNvSpPr>
            <a:spLocks noGrp="1"/>
          </p:cNvSpPr>
          <p:nvPr>
            <p:ph type="title"/>
          </p:nvPr>
        </p:nvSpPr>
        <p:spPr>
          <a:xfrm>
            <a:off x="1768642" y="486838"/>
            <a:ext cx="4617871" cy="1767417"/>
          </a:xfrm>
          <a:solidFill>
            <a:schemeClr val="tx1"/>
          </a:solidFill>
        </p:spPr>
        <p:txBody>
          <a:bodyPr/>
          <a:lstStyle/>
          <a:p>
            <a:r>
              <a:rPr lang="en-US" dirty="0" smtClean="0">
                <a:solidFill>
                  <a:schemeClr val="bg1"/>
                </a:solidFill>
              </a:rPr>
              <a:t>JANETTE SIMS, MS, CFP</a:t>
            </a:r>
            <a:endParaRPr lang="en-US" dirty="0">
              <a:solidFill>
                <a:schemeClr val="bg1"/>
              </a:solidFill>
            </a:endParaRPr>
          </a:p>
        </p:txBody>
      </p:sp>
      <p:sp>
        <p:nvSpPr>
          <p:cNvPr id="8" name="Content Placeholder 7"/>
          <p:cNvSpPr>
            <a:spLocks noGrp="1"/>
          </p:cNvSpPr>
          <p:nvPr>
            <p:ph idx="1"/>
          </p:nvPr>
        </p:nvSpPr>
        <p:spPr>
          <a:xfrm>
            <a:off x="478193" y="2529860"/>
            <a:ext cx="5915025" cy="5801784"/>
          </a:xfrm>
          <a:solidFill>
            <a:schemeClr val="bg1"/>
          </a:solidFill>
        </p:spPr>
        <p:txBody>
          <a:bodyPr>
            <a:noAutofit/>
          </a:bodyPr>
          <a:lstStyle/>
          <a:p>
            <a:pPr marL="0" indent="0">
              <a:lnSpc>
                <a:spcPct val="110000"/>
              </a:lnSpc>
              <a:buNone/>
            </a:pPr>
            <a:r>
              <a:rPr lang="en-US" sz="1350" dirty="0">
                <a:latin typeface="Bell MT" panose="02020503060305020303" pitchFamily="18" charset="0"/>
              </a:rPr>
              <a:t>Janette Sims is the ninth child out </a:t>
            </a:r>
            <a:r>
              <a:rPr lang="en-US" sz="1350" dirty="0" smtClean="0">
                <a:latin typeface="Bell MT" panose="02020503060305020303" pitchFamily="18" charset="0"/>
              </a:rPr>
              <a:t>of ten.  </a:t>
            </a:r>
            <a:r>
              <a:rPr lang="en-US" sz="1350" dirty="0">
                <a:latin typeface="Bell MT" panose="02020503060305020303" pitchFamily="18" charset="0"/>
              </a:rPr>
              <a:t>She is divorced with three adult children (one daughter and two sons).  Her educational achievements and activities are:</a:t>
            </a:r>
          </a:p>
          <a:p>
            <a:pPr marL="0" lvl="0" indent="0">
              <a:lnSpc>
                <a:spcPct val="110000"/>
              </a:lnSpc>
              <a:buNone/>
            </a:pPr>
            <a:r>
              <a:rPr lang="en-US" sz="1350" dirty="0">
                <a:latin typeface="Bell MT" panose="02020503060305020303" pitchFamily="18" charset="0"/>
              </a:rPr>
              <a:t>Associate of Arts (Pre-Business) degree from Kansas City Kansas Community College, Kansas City, KS </a:t>
            </a:r>
          </a:p>
          <a:p>
            <a:pPr marL="0" lvl="0" indent="0">
              <a:lnSpc>
                <a:spcPct val="110000"/>
              </a:lnSpc>
              <a:buNone/>
            </a:pPr>
            <a:r>
              <a:rPr lang="en-US" sz="1350" dirty="0">
                <a:latin typeface="Bell MT" panose="02020503060305020303" pitchFamily="18" charset="0"/>
              </a:rPr>
              <a:t>Bachelor of Business Administration degree from Baker </a:t>
            </a:r>
            <a:r>
              <a:rPr lang="en-US" sz="1350" dirty="0" smtClean="0">
                <a:latin typeface="Bell MT" panose="02020503060305020303" pitchFamily="18" charset="0"/>
              </a:rPr>
              <a:t>University, Baldwin </a:t>
            </a:r>
            <a:r>
              <a:rPr lang="en-US" sz="1350" dirty="0">
                <a:latin typeface="Bell MT" panose="02020503060305020303" pitchFamily="18" charset="0"/>
              </a:rPr>
              <a:t>City, KS</a:t>
            </a:r>
          </a:p>
          <a:p>
            <a:pPr marL="0" lvl="0" indent="0">
              <a:lnSpc>
                <a:spcPct val="110000"/>
              </a:lnSpc>
              <a:buNone/>
            </a:pPr>
            <a:r>
              <a:rPr lang="en-US" sz="1350" dirty="0">
                <a:latin typeface="Bell MT" panose="02020503060305020303" pitchFamily="18" charset="0"/>
              </a:rPr>
              <a:t>Certificate in Personal Financial Planning.  Candidate to sit for the CFP® (Certified Financial Planner) Certification Examination</a:t>
            </a:r>
          </a:p>
          <a:p>
            <a:pPr marL="0" lvl="0" indent="0">
              <a:lnSpc>
                <a:spcPct val="110000"/>
              </a:lnSpc>
              <a:buNone/>
            </a:pPr>
            <a:r>
              <a:rPr lang="en-US" sz="1350" dirty="0">
                <a:latin typeface="Bell MT" panose="02020503060305020303" pitchFamily="18" charset="0"/>
              </a:rPr>
              <a:t>Master of Science degree in Family Studies and Human Services, Specialization in Family Financial Planning from Kansas State </a:t>
            </a:r>
            <a:r>
              <a:rPr lang="en-US" sz="1350" dirty="0" smtClean="0">
                <a:latin typeface="Bell MT" panose="02020503060305020303" pitchFamily="18" charset="0"/>
              </a:rPr>
              <a:t>University, Manhattan</a:t>
            </a:r>
            <a:r>
              <a:rPr lang="en-US" sz="1350" dirty="0">
                <a:latin typeface="Bell MT" panose="02020503060305020303" pitchFamily="18" charset="0"/>
              </a:rPr>
              <a:t>, KS</a:t>
            </a:r>
          </a:p>
          <a:p>
            <a:pPr marL="0" lvl="0" indent="0">
              <a:lnSpc>
                <a:spcPct val="110000"/>
              </a:lnSpc>
              <a:buNone/>
            </a:pPr>
            <a:r>
              <a:rPr lang="en-US" sz="1350" dirty="0">
                <a:latin typeface="Bell MT" panose="02020503060305020303" pitchFamily="18" charset="0"/>
              </a:rPr>
              <a:t>Taught Economics at Hawthorne Elementary School – 3rd Graders for Junior Achievement of Middle America, Inc.</a:t>
            </a:r>
          </a:p>
          <a:p>
            <a:pPr marL="0" lvl="0" indent="0">
              <a:lnSpc>
                <a:spcPct val="110000"/>
              </a:lnSpc>
              <a:buNone/>
            </a:pPr>
            <a:r>
              <a:rPr lang="en-US" sz="1350" dirty="0">
                <a:latin typeface="Bell MT" panose="02020503060305020303" pitchFamily="18" charset="0"/>
              </a:rPr>
              <a:t>Facilitator/teacher for Financial Empowerment Workshops for adults and teenagers</a:t>
            </a:r>
          </a:p>
          <a:p>
            <a:pPr marL="0" lvl="0" indent="0">
              <a:lnSpc>
                <a:spcPct val="110000"/>
              </a:lnSpc>
              <a:buNone/>
            </a:pPr>
            <a:r>
              <a:rPr lang="en-US" sz="1350" dirty="0">
                <a:latin typeface="Bell MT" panose="02020503060305020303" pitchFamily="18" charset="0"/>
              </a:rPr>
              <a:t>Financial Counselor for the NBC-CDC Counseling &amp; Spiritual Admonitions Ministry</a:t>
            </a:r>
          </a:p>
          <a:p>
            <a:pPr marL="0" lvl="0" indent="0">
              <a:lnSpc>
                <a:spcPct val="110000"/>
              </a:lnSpc>
              <a:buNone/>
            </a:pPr>
            <a:r>
              <a:rPr lang="en-US" sz="1350" dirty="0">
                <a:latin typeface="Bell MT" panose="02020503060305020303" pitchFamily="18" charset="0"/>
              </a:rPr>
              <a:t>Leader - NBC L.I.G.H.T. Bearer’s Book Club</a:t>
            </a:r>
          </a:p>
          <a:p>
            <a:pPr marL="0" lvl="0" indent="0">
              <a:lnSpc>
                <a:spcPct val="110000"/>
              </a:lnSpc>
              <a:buNone/>
            </a:pPr>
            <a:r>
              <a:rPr lang="en-US" sz="1350" dirty="0">
                <a:latin typeface="Bell MT" panose="02020503060305020303" pitchFamily="18" charset="0"/>
              </a:rPr>
              <a:t>Leader - NBC-CDC Life Support Group, Life After Divorce</a:t>
            </a:r>
          </a:p>
          <a:p>
            <a:pPr marL="0" indent="0">
              <a:buNone/>
            </a:pPr>
            <a:endParaRPr lang="en-US" sz="1400" dirty="0"/>
          </a:p>
        </p:txBody>
      </p:sp>
      <p:pic>
        <p:nvPicPr>
          <p:cNvPr id="5" name="Picture 4" descr="cid:19183c8c-2697-427c-a473-9adfff68b9cc@namprd02.prod.outlook.com"/>
          <p:cNvPicPr/>
          <p:nvPr/>
        </p:nvPicPr>
        <p:blipFill rotWithShape="1">
          <a:blip r:embed="rId3" r:link="rId4">
            <a:extLst>
              <a:ext uri="{28A0092B-C50C-407E-A947-70E740481C1C}">
                <a14:useLocalDpi xmlns:a14="http://schemas.microsoft.com/office/drawing/2010/main" val="0"/>
              </a:ext>
            </a:extLst>
          </a:blip>
          <a:srcRect t="3448" b="6241"/>
          <a:stretch/>
        </p:blipFill>
        <p:spPr bwMode="auto">
          <a:xfrm>
            <a:off x="548965" y="477492"/>
            <a:ext cx="1219677" cy="1776763"/>
          </a:xfrm>
          <a:prstGeom prst="rect">
            <a:avLst/>
          </a:prstGeom>
          <a:noFill/>
          <a:ln>
            <a:noFill/>
          </a:ln>
        </p:spPr>
      </p:pic>
    </p:spTree>
    <p:extLst>
      <p:ext uri="{BB962C8B-B14F-4D97-AF65-F5344CB8AC3E}">
        <p14:creationId xmlns:p14="http://schemas.microsoft.com/office/powerpoint/2010/main" val="4213464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 y="0"/>
            <a:ext cx="6861366" cy="9144000"/>
          </a:xfrm>
          <a:prstGeom prst="rect">
            <a:avLst/>
          </a:prstGeom>
        </p:spPr>
      </p:pic>
      <p:sp>
        <p:nvSpPr>
          <p:cNvPr id="2" name="Title 1"/>
          <p:cNvSpPr>
            <a:spLocks noGrp="1"/>
          </p:cNvSpPr>
          <p:nvPr>
            <p:ph type="title"/>
          </p:nvPr>
        </p:nvSpPr>
        <p:spPr>
          <a:xfrm>
            <a:off x="1768642" y="486838"/>
            <a:ext cx="4617871" cy="1767417"/>
          </a:xfrm>
          <a:solidFill>
            <a:schemeClr val="tx1"/>
          </a:solidFill>
        </p:spPr>
        <p:txBody>
          <a:bodyPr/>
          <a:lstStyle/>
          <a:p>
            <a:r>
              <a:rPr lang="en-US" dirty="0" smtClean="0">
                <a:solidFill>
                  <a:schemeClr val="bg1"/>
                </a:solidFill>
              </a:rPr>
              <a:t>KENNETH SOOK, PE</a:t>
            </a:r>
            <a:endParaRPr lang="en-US" dirty="0">
              <a:solidFill>
                <a:schemeClr val="bg1"/>
              </a:solidFill>
            </a:endParaRPr>
          </a:p>
        </p:txBody>
      </p:sp>
      <p:sp>
        <p:nvSpPr>
          <p:cNvPr id="8" name="Content Placeholder 7"/>
          <p:cNvSpPr>
            <a:spLocks noGrp="1"/>
          </p:cNvSpPr>
          <p:nvPr>
            <p:ph idx="1"/>
          </p:nvPr>
        </p:nvSpPr>
        <p:spPr>
          <a:solidFill>
            <a:schemeClr val="bg1"/>
          </a:solidFill>
        </p:spPr>
        <p:txBody>
          <a:bodyPr>
            <a:normAutofit/>
          </a:bodyPr>
          <a:lstStyle/>
          <a:p>
            <a:pPr marL="0" indent="0">
              <a:buNone/>
            </a:pPr>
            <a:r>
              <a:rPr lang="en-US" sz="3000" dirty="0">
                <a:latin typeface="Bell MT" panose="02020503060305020303" pitchFamily="18" charset="0"/>
              </a:rPr>
              <a:t>Electrical Engineering graduate from Wichita State University in 1968.  Obtained PE certification license in 1974 and have worked for AT&amp;T for 49 plus years mainly in switching and transport engineering. </a:t>
            </a:r>
          </a:p>
          <a:p>
            <a:pPr marL="0" indent="0">
              <a:buNone/>
            </a:pPr>
            <a:endParaRPr lang="en-US" dirty="0"/>
          </a:p>
        </p:txBody>
      </p:sp>
      <p:pic>
        <p:nvPicPr>
          <p:cNvPr id="2050" name="Picture 2" descr="http://webphone.att.com/cgi-bin/photo.pl?id=ks7727&amp;sz=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708" y="486838"/>
            <a:ext cx="1413934" cy="176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2747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 y="0"/>
            <a:ext cx="6861366" cy="9144000"/>
          </a:xfrm>
          <a:prstGeom prst="rect">
            <a:avLst/>
          </a:prstGeom>
        </p:spPr>
      </p:pic>
      <p:sp>
        <p:nvSpPr>
          <p:cNvPr id="2" name="Title 1"/>
          <p:cNvSpPr>
            <a:spLocks noGrp="1"/>
          </p:cNvSpPr>
          <p:nvPr>
            <p:ph type="title"/>
          </p:nvPr>
        </p:nvSpPr>
        <p:spPr>
          <a:xfrm>
            <a:off x="1768642" y="486838"/>
            <a:ext cx="4617871" cy="1767417"/>
          </a:xfrm>
          <a:solidFill>
            <a:schemeClr val="tx1"/>
          </a:solidFill>
        </p:spPr>
        <p:txBody>
          <a:bodyPr/>
          <a:lstStyle/>
          <a:p>
            <a:r>
              <a:rPr lang="en-US" dirty="0" smtClean="0">
                <a:solidFill>
                  <a:schemeClr val="bg1"/>
                </a:solidFill>
              </a:rPr>
              <a:t>KASEY WALZ, BA</a:t>
            </a:r>
            <a:endParaRPr lang="en-US" dirty="0">
              <a:solidFill>
                <a:schemeClr val="bg1"/>
              </a:solidFill>
            </a:endParaRPr>
          </a:p>
        </p:txBody>
      </p:sp>
      <p:sp>
        <p:nvSpPr>
          <p:cNvPr id="8" name="Content Placeholder 7"/>
          <p:cNvSpPr>
            <a:spLocks noGrp="1"/>
          </p:cNvSpPr>
          <p:nvPr>
            <p:ph idx="1"/>
          </p:nvPr>
        </p:nvSpPr>
        <p:spPr>
          <a:solidFill>
            <a:schemeClr val="bg1"/>
          </a:solidFill>
        </p:spPr>
        <p:txBody>
          <a:bodyPr>
            <a:normAutofit/>
          </a:bodyPr>
          <a:lstStyle/>
          <a:p>
            <a:pPr marL="0" indent="0">
              <a:buNone/>
            </a:pPr>
            <a:r>
              <a:rPr lang="en-US" sz="3000" dirty="0">
                <a:latin typeface="Andalus" panose="02020603050405020304" pitchFamily="18" charset="-78"/>
                <a:cs typeface="Andalus" panose="02020603050405020304" pitchFamily="18" charset="-78"/>
              </a:rPr>
              <a:t>Worked for AT&amp;T for 17 years. Currently serving as a Technical Support Manager for Network Services.  Received B. A. degree in Accounting.  Kasey is an avid reader and loves tending her beautiful flower garden.</a:t>
            </a:r>
          </a:p>
          <a:p>
            <a:pPr marL="0" indent="0">
              <a:buNone/>
            </a:pPr>
            <a:endParaRPr lang="en-US" dirty="0"/>
          </a:p>
        </p:txBody>
      </p:sp>
      <p:pic>
        <p:nvPicPr>
          <p:cNvPr id="3074" name="Picture 2" descr="Kasey S Walz"/>
          <p:cNvPicPr>
            <a:picLocks noChangeAspect="1" noChangeArrowheads="1"/>
          </p:cNvPicPr>
          <p:nvPr/>
        </p:nvPicPr>
        <p:blipFill rotWithShape="1">
          <a:blip r:embed="rId3">
            <a:extLst>
              <a:ext uri="{28A0092B-C50C-407E-A947-70E740481C1C}">
                <a14:useLocalDpi xmlns:a14="http://schemas.microsoft.com/office/drawing/2010/main" val="0"/>
              </a:ext>
            </a:extLst>
          </a:blip>
          <a:srcRect l="10370" r="11214"/>
          <a:stretch/>
        </p:blipFill>
        <p:spPr bwMode="auto">
          <a:xfrm>
            <a:off x="375841" y="478102"/>
            <a:ext cx="1392801" cy="17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6604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 y="0"/>
            <a:ext cx="6861366" cy="9144000"/>
          </a:xfrm>
          <a:prstGeom prst="rect">
            <a:avLst/>
          </a:prstGeom>
        </p:spPr>
      </p:pic>
      <p:sp>
        <p:nvSpPr>
          <p:cNvPr id="2" name="Title 1"/>
          <p:cNvSpPr>
            <a:spLocks noGrp="1"/>
          </p:cNvSpPr>
          <p:nvPr>
            <p:ph type="title"/>
          </p:nvPr>
        </p:nvSpPr>
        <p:spPr>
          <a:xfrm>
            <a:off x="1768642" y="486838"/>
            <a:ext cx="4617871" cy="1767417"/>
          </a:xfrm>
          <a:solidFill>
            <a:schemeClr val="tx1"/>
          </a:solidFill>
        </p:spPr>
        <p:txBody>
          <a:bodyPr>
            <a:normAutofit/>
          </a:bodyPr>
          <a:lstStyle/>
          <a:p>
            <a:r>
              <a:rPr lang="en-US" sz="4800" dirty="0" smtClean="0">
                <a:solidFill>
                  <a:schemeClr val="bg1"/>
                </a:solidFill>
              </a:rPr>
              <a:t>COURTNEY WELLS, PMP, MBA</a:t>
            </a:r>
            <a:endParaRPr lang="en-US" sz="4800" dirty="0">
              <a:solidFill>
                <a:schemeClr val="bg1"/>
              </a:solidFill>
            </a:endParaRPr>
          </a:p>
        </p:txBody>
      </p:sp>
      <p:sp>
        <p:nvSpPr>
          <p:cNvPr id="8" name="Content Placeholder 7"/>
          <p:cNvSpPr>
            <a:spLocks noGrp="1"/>
          </p:cNvSpPr>
          <p:nvPr>
            <p:ph idx="1"/>
          </p:nvPr>
        </p:nvSpPr>
        <p:spPr>
          <a:solidFill>
            <a:schemeClr val="bg1"/>
          </a:solidFill>
        </p:spPr>
        <p:txBody>
          <a:bodyPr>
            <a:noAutofit/>
          </a:bodyPr>
          <a:lstStyle/>
          <a:p>
            <a:pPr marL="0" indent="0">
              <a:lnSpc>
                <a:spcPct val="100000"/>
              </a:lnSpc>
              <a:spcBef>
                <a:spcPts val="0"/>
              </a:spcBef>
              <a:buNone/>
            </a:pPr>
            <a:r>
              <a:rPr lang="en-US" sz="1400" dirty="0">
                <a:latin typeface="Bell MT" panose="02020503060305020303" pitchFamily="18" charset="0"/>
              </a:rPr>
              <a:t>Courtney Wells has been in the field of information technology for 20+ years specializing in IT software implementations and Software as a Service (SaaS) from product inception through development and launch, PMO Management, Professional Services and Business Process Automation.  Courtney’s diverse experience and background spans several industries and ranges from project and program portfolio management, software development, finance, services marketing, business operations, support services and IT consulting.  </a:t>
            </a:r>
          </a:p>
          <a:p>
            <a:pPr marL="0" indent="0">
              <a:lnSpc>
                <a:spcPct val="100000"/>
              </a:lnSpc>
              <a:spcBef>
                <a:spcPts val="0"/>
              </a:spcBef>
              <a:buNone/>
            </a:pPr>
            <a:endParaRPr lang="en-US" sz="1400" dirty="0" smtClean="0">
              <a:latin typeface="Bell MT" panose="02020503060305020303" pitchFamily="18" charset="0"/>
            </a:endParaRPr>
          </a:p>
          <a:p>
            <a:pPr marL="0" indent="0">
              <a:lnSpc>
                <a:spcPct val="100000"/>
              </a:lnSpc>
              <a:spcBef>
                <a:spcPts val="0"/>
              </a:spcBef>
              <a:buNone/>
            </a:pPr>
            <a:r>
              <a:rPr lang="en-US" sz="1400" dirty="0" smtClean="0">
                <a:latin typeface="Bell MT" panose="02020503060305020303" pitchFamily="18" charset="0"/>
              </a:rPr>
              <a:t>She </a:t>
            </a:r>
            <a:r>
              <a:rPr lang="en-US" sz="1400" dirty="0">
                <a:latin typeface="Bell MT" panose="02020503060305020303" pitchFamily="18" charset="0"/>
              </a:rPr>
              <a:t>holds a B.S. in Computer Information Systems, an MBA specializing in Strategic Project Management, Six Sigma Green Belt certified, ITIL Foundations certified and holds a PMP certification.  Courtney is part of the leadership team at HNTB Engineering Firm in downtown Kansas City where she manages the IT Project Delivery Office responsible for program management and delivering the technology supporting needs for the firm’s major infrastructure projects including bridges, highways, stadiums, etc.</a:t>
            </a:r>
          </a:p>
          <a:p>
            <a:pPr marL="0" indent="0">
              <a:lnSpc>
                <a:spcPct val="100000"/>
              </a:lnSpc>
              <a:spcBef>
                <a:spcPts val="0"/>
              </a:spcBef>
              <a:buNone/>
            </a:pPr>
            <a:endParaRPr lang="en-US" sz="1400" dirty="0" smtClean="0">
              <a:latin typeface="Bell MT" panose="02020503060305020303" pitchFamily="18" charset="0"/>
            </a:endParaRPr>
          </a:p>
          <a:p>
            <a:pPr marL="0" indent="0">
              <a:lnSpc>
                <a:spcPct val="100000"/>
              </a:lnSpc>
              <a:spcBef>
                <a:spcPts val="0"/>
              </a:spcBef>
              <a:buNone/>
            </a:pPr>
            <a:r>
              <a:rPr lang="en-US" sz="1400" dirty="0" smtClean="0">
                <a:latin typeface="Bell MT" panose="02020503060305020303" pitchFamily="18" charset="0"/>
              </a:rPr>
              <a:t>Prior </a:t>
            </a:r>
            <a:r>
              <a:rPr lang="en-US" sz="1400" dirty="0">
                <a:latin typeface="Bell MT" panose="02020503060305020303" pitchFamily="18" charset="0"/>
              </a:rPr>
              <a:t>to leading the IT PMO at HNTB, Courtney was a senior level project/program manager and PMO leader at Hewlett-Packard for the previous 15 years where she was responsible for leading the SaaS Business PMO and a $34 million dollar P&amp;L.  One of her greatest passions is to streamline inefficient processes through the use of technology. Some of her hobbies include traveling, playing the violin and coaching robotics.  She also enjoys volunteering in the community and is the Executive Vice-President and Project Director of the Black Family Technology Awareness Association of </a:t>
            </a:r>
            <a:r>
              <a:rPr lang="en-US" sz="1400" dirty="0" smtClean="0">
                <a:latin typeface="Bell MT" panose="02020503060305020303" pitchFamily="18" charset="0"/>
              </a:rPr>
              <a:t>KC.</a:t>
            </a:r>
            <a:r>
              <a:rPr lang="en-US" sz="1400" dirty="0">
                <a:latin typeface="Bell MT" panose="02020503060305020303" pitchFamily="18" charset="0"/>
              </a:rPr>
              <a:t> </a:t>
            </a:r>
            <a:r>
              <a:rPr lang="en-US" sz="1500" dirty="0">
                <a:latin typeface="Bell MT" panose="02020503060305020303" pitchFamily="18" charset="0"/>
              </a:rPr>
              <a:t> </a:t>
            </a:r>
          </a:p>
        </p:txBody>
      </p:sp>
      <p:pic>
        <p:nvPicPr>
          <p:cNvPr id="5" name="Picture 4" descr="CWells.jpg"/>
          <p:cNvPicPr/>
          <p:nvPr/>
        </p:nvPicPr>
        <p:blipFill>
          <a:blip r:embed="rId3">
            <a:extLst>
              <a:ext uri="{28A0092B-C50C-407E-A947-70E740481C1C}">
                <a14:useLocalDpi xmlns:a14="http://schemas.microsoft.com/office/drawing/2010/main" val="0"/>
              </a:ext>
            </a:extLst>
          </a:blip>
          <a:srcRect/>
          <a:stretch>
            <a:fillRect/>
          </a:stretch>
        </p:blipFill>
        <p:spPr bwMode="auto">
          <a:xfrm>
            <a:off x="443078" y="486838"/>
            <a:ext cx="1325563" cy="1767417"/>
          </a:xfrm>
          <a:prstGeom prst="rect">
            <a:avLst/>
          </a:prstGeom>
          <a:noFill/>
          <a:ln>
            <a:noFill/>
          </a:ln>
        </p:spPr>
      </p:pic>
    </p:spTree>
    <p:extLst>
      <p:ext uri="{BB962C8B-B14F-4D97-AF65-F5344CB8AC3E}">
        <p14:creationId xmlns:p14="http://schemas.microsoft.com/office/powerpoint/2010/main" val="3695322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 y="0"/>
            <a:ext cx="6861366" cy="9144000"/>
          </a:xfrm>
          <a:prstGeom prst="rect">
            <a:avLst/>
          </a:prstGeom>
        </p:spPr>
      </p:pic>
      <p:sp>
        <p:nvSpPr>
          <p:cNvPr id="2" name="Title 1"/>
          <p:cNvSpPr>
            <a:spLocks noGrp="1"/>
          </p:cNvSpPr>
          <p:nvPr>
            <p:ph type="title"/>
          </p:nvPr>
        </p:nvSpPr>
        <p:spPr>
          <a:xfrm>
            <a:off x="471488" y="486838"/>
            <a:ext cx="5915025" cy="1767417"/>
          </a:xfrm>
          <a:solidFill>
            <a:schemeClr val="tx1"/>
          </a:solidFill>
        </p:spPr>
        <p:txBody>
          <a:bodyPr>
            <a:normAutofit fontScale="90000"/>
          </a:bodyPr>
          <a:lstStyle/>
          <a:p>
            <a:r>
              <a:rPr lang="en-US" dirty="0" smtClean="0">
                <a:solidFill>
                  <a:schemeClr val="bg1"/>
                </a:solidFill>
              </a:rPr>
              <a:t>JOHNSON COUNTY CRIME SCENE UNIT</a:t>
            </a:r>
            <a:endParaRPr lang="en-US" dirty="0">
              <a:solidFill>
                <a:schemeClr val="bg1"/>
              </a:solidFill>
            </a:endParaRPr>
          </a:p>
        </p:txBody>
      </p:sp>
      <p:sp>
        <p:nvSpPr>
          <p:cNvPr id="8" name="Content Placeholder 7"/>
          <p:cNvSpPr>
            <a:spLocks noGrp="1"/>
          </p:cNvSpPr>
          <p:nvPr>
            <p:ph idx="1"/>
          </p:nvPr>
        </p:nvSpPr>
        <p:spPr>
          <a:xfrm>
            <a:off x="471488" y="2434167"/>
            <a:ext cx="5915025" cy="3379937"/>
          </a:xfrm>
          <a:solidFill>
            <a:schemeClr val="bg1"/>
          </a:solidFill>
        </p:spPr>
        <p:txBody>
          <a:bodyPr>
            <a:normAutofit fontScale="85000" lnSpcReduction="20000"/>
          </a:bodyPr>
          <a:lstStyle/>
          <a:p>
            <a:pPr marL="0" indent="0">
              <a:lnSpc>
                <a:spcPct val="100000"/>
              </a:lnSpc>
              <a:buNone/>
            </a:pPr>
            <a:r>
              <a:rPr lang="en-US" sz="2800" dirty="0">
                <a:latin typeface="Bell MT" panose="02020503060305020303" pitchFamily="18" charset="0"/>
              </a:rPr>
              <a:t>Our CSI Unit responds to crime scenes and handles all documentation, photography, evidence collection and processing of that scene and testify in court to our findings.  We document scenes through our 3D laser scanning, note taking, photography, shooting scene reconstruction, and bloodstain pattern analysis.  Members of our unit have a variety of bachelor’s and master’s degrees in Chemistry, Biology, Forensic Science and Anthropology. </a:t>
            </a:r>
          </a:p>
          <a:p>
            <a:pPr marL="0" indent="0">
              <a:buNone/>
            </a:pPr>
            <a:endParaRPr lang="en-US" sz="24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 y="5814104"/>
            <a:ext cx="6858000" cy="3329896"/>
          </a:xfrm>
          <a:prstGeom prst="rect">
            <a:avLst/>
          </a:prstGeom>
        </p:spPr>
      </p:pic>
    </p:spTree>
    <p:extLst>
      <p:ext uri="{BB962C8B-B14F-4D97-AF65-F5344CB8AC3E}">
        <p14:creationId xmlns:p14="http://schemas.microsoft.com/office/powerpoint/2010/main" val="1570483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 y="0"/>
            <a:ext cx="6861366" cy="9144000"/>
          </a:xfrm>
          <a:prstGeom prst="rect">
            <a:avLst/>
          </a:prstGeom>
        </p:spPr>
      </p:pic>
      <p:sp>
        <p:nvSpPr>
          <p:cNvPr id="2" name="Title 1"/>
          <p:cNvSpPr>
            <a:spLocks noGrp="1"/>
          </p:cNvSpPr>
          <p:nvPr>
            <p:ph type="title"/>
          </p:nvPr>
        </p:nvSpPr>
        <p:spPr>
          <a:xfrm>
            <a:off x="471488" y="486838"/>
            <a:ext cx="5915025" cy="1767417"/>
          </a:xfrm>
          <a:solidFill>
            <a:schemeClr val="tx1"/>
          </a:solidFill>
        </p:spPr>
        <p:txBody>
          <a:bodyPr>
            <a:normAutofit/>
          </a:bodyPr>
          <a:lstStyle/>
          <a:p>
            <a:r>
              <a:rPr lang="en-US" sz="4800" dirty="0" smtClean="0">
                <a:solidFill>
                  <a:schemeClr val="bg1"/>
                </a:solidFill>
              </a:rPr>
              <a:t>NATIONAL SOCIETY OF BLACK ENGINEERS</a:t>
            </a:r>
            <a:endParaRPr lang="en-US" sz="4800" dirty="0">
              <a:solidFill>
                <a:schemeClr val="bg1"/>
              </a:solidFill>
            </a:endParaRPr>
          </a:p>
        </p:txBody>
      </p:sp>
      <p:sp>
        <p:nvSpPr>
          <p:cNvPr id="8" name="Content Placeholder 7"/>
          <p:cNvSpPr>
            <a:spLocks noGrp="1"/>
          </p:cNvSpPr>
          <p:nvPr>
            <p:ph idx="1"/>
          </p:nvPr>
        </p:nvSpPr>
        <p:spPr>
          <a:xfrm>
            <a:off x="471488" y="2434167"/>
            <a:ext cx="5915025" cy="3401149"/>
          </a:xfrm>
          <a:solidFill>
            <a:schemeClr val="bg1"/>
          </a:solidFill>
        </p:spPr>
        <p:txBody>
          <a:bodyPr>
            <a:noAutofit/>
          </a:bodyPr>
          <a:lstStyle/>
          <a:p>
            <a:pPr marL="0" indent="0">
              <a:buNone/>
            </a:pPr>
            <a:r>
              <a:rPr lang="en-US" sz="2200" dirty="0">
                <a:latin typeface="Bell MT" panose="02020503060305020303" pitchFamily="18" charset="0"/>
              </a:rPr>
              <a:t>The National Society of Black Engineers is one of the largest student-run organizations in the United States focused on increasing the amount of successful minority engineers. NSBE's mission and objective is "to increase the number of culturally responsible Black Engineers who excel academically, succeed professionally and positively impact the community."  Our UMKC chapter upholds to this commitment by being active in our community and being a support system for one another.</a:t>
            </a:r>
          </a:p>
          <a:p>
            <a:pPr marL="0" indent="0">
              <a:buNone/>
            </a:pPr>
            <a:endParaRPr lang="en-US" dirty="0"/>
          </a:p>
        </p:txBody>
      </p:sp>
      <p:pic>
        <p:nvPicPr>
          <p:cNvPr id="1026" name="944950_rs|3"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653" y="5796098"/>
            <a:ext cx="5089358" cy="338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4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image005"/>
          <p:cNvPicPr>
            <a:picLocks noChangeAspect="1" noChangeArrowheads="1"/>
          </p:cNvPicPr>
          <p:nvPr/>
        </p:nvPicPr>
        <p:blipFill rotWithShape="1">
          <a:blip r:embed="rId2">
            <a:extLst>
              <a:ext uri="{28A0092B-C50C-407E-A947-70E740481C1C}">
                <a14:useLocalDpi xmlns:a14="http://schemas.microsoft.com/office/drawing/2010/main" val="0"/>
              </a:ext>
            </a:extLst>
          </a:blip>
          <a:srcRect l="9063" r="19661"/>
          <a:stretch/>
        </p:blipFill>
        <p:spPr bwMode="auto">
          <a:xfrm>
            <a:off x="513345" y="2649681"/>
            <a:ext cx="5255759" cy="3705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Image result for metropolitan community college logo"/>
          <p:cNvPicPr>
            <a:picLocks noChangeAspect="1" noChangeArrowheads="1"/>
          </p:cNvPicPr>
          <p:nvPr/>
        </p:nvPicPr>
        <p:blipFill rotWithShape="1">
          <a:blip r:embed="rId3">
            <a:extLst>
              <a:ext uri="{28A0092B-C50C-407E-A947-70E740481C1C}">
                <a14:useLocalDpi xmlns:a14="http://schemas.microsoft.com/office/drawing/2010/main" val="0"/>
              </a:ext>
            </a:extLst>
          </a:blip>
          <a:srcRect l="10181" t="9927" r="8496" b="8908"/>
          <a:stretch/>
        </p:blipFill>
        <p:spPr bwMode="auto">
          <a:xfrm>
            <a:off x="3700564" y="1263422"/>
            <a:ext cx="2225825" cy="138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1" descr="Aspir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364" y="6521116"/>
            <a:ext cx="1537504" cy="1043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image009"/>
          <p:cNvPicPr>
            <a:picLocks noChangeAspect="1" noChangeArrowheads="1"/>
          </p:cNvPicPr>
          <p:nvPr/>
        </p:nvPicPr>
        <p:blipFill rotWithShape="1">
          <a:blip r:embed="rId5">
            <a:extLst>
              <a:ext uri="{28A0092B-C50C-407E-A947-70E740481C1C}">
                <a14:useLocalDpi xmlns:a14="http://schemas.microsoft.com/office/drawing/2010/main" val="0"/>
              </a:ext>
            </a:extLst>
          </a:blip>
          <a:srcRect r="13673"/>
          <a:stretch/>
        </p:blipFill>
        <p:spPr bwMode="auto">
          <a:xfrm>
            <a:off x="1613465" y="7766304"/>
            <a:ext cx="3712071" cy="115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image0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0712" y="6455770"/>
            <a:ext cx="2043678" cy="1209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id:image002.png@01D21668.7418ADF0"/>
          <p:cNvPicPr/>
          <p:nvPr/>
        </p:nvPicPr>
        <p:blipFill>
          <a:blip r:embed="rId7">
            <a:extLst>
              <a:ext uri="{28A0092B-C50C-407E-A947-70E740481C1C}">
                <a14:useLocalDpi xmlns:a14="http://schemas.microsoft.com/office/drawing/2010/main" val="0"/>
              </a:ext>
            </a:extLst>
          </a:blip>
          <a:srcRect/>
          <a:stretch>
            <a:fillRect/>
          </a:stretch>
        </p:blipFill>
        <p:spPr bwMode="auto">
          <a:xfrm>
            <a:off x="157672" y="794957"/>
            <a:ext cx="3311828" cy="766014"/>
          </a:xfrm>
          <a:prstGeom prst="rect">
            <a:avLst/>
          </a:prstGeom>
          <a:noFill/>
          <a:ln>
            <a:noFill/>
          </a:ln>
        </p:spPr>
      </p:pic>
    </p:spTree>
    <p:extLst>
      <p:ext uri="{BB962C8B-B14F-4D97-AF65-F5344CB8AC3E}">
        <p14:creationId xmlns:p14="http://schemas.microsoft.com/office/powerpoint/2010/main" val="189169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73142" r="15899"/>
          <a:stretch/>
        </p:blipFill>
        <p:spPr>
          <a:xfrm rot="10800000">
            <a:off x="-1" y="-18047"/>
            <a:ext cx="6858000" cy="1341521"/>
          </a:xfrm>
          <a:prstGeom prst="rect">
            <a:avLst/>
          </a:prstGeom>
        </p:spPr>
      </p:pic>
      <p:sp>
        <p:nvSpPr>
          <p:cNvPr id="4" name="Rectangle 3"/>
          <p:cNvSpPr/>
          <p:nvPr/>
        </p:nvSpPr>
        <p:spPr>
          <a:xfrm>
            <a:off x="0" y="260231"/>
            <a:ext cx="6858001" cy="923330"/>
          </a:xfrm>
          <a:prstGeom prst="rect">
            <a:avLst/>
          </a:prstGeom>
          <a:noFill/>
        </p:spPr>
        <p:txBody>
          <a:bodyPr wrap="squar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PANEL DISCUSSIONS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 name="TextBox 6"/>
          <p:cNvSpPr txBox="1"/>
          <p:nvPr/>
        </p:nvSpPr>
        <p:spPr>
          <a:xfrm>
            <a:off x="717561" y="1704616"/>
            <a:ext cx="3698028" cy="2862322"/>
          </a:xfrm>
          <a:prstGeom prst="rect">
            <a:avLst/>
          </a:prstGeom>
          <a:noFill/>
        </p:spPr>
        <p:txBody>
          <a:bodyPr wrap="square" rtlCol="0">
            <a:spAutoFit/>
          </a:bodyPr>
          <a:lstStyle/>
          <a:p>
            <a:r>
              <a:rPr lang="en-US" b="1" dirty="0" smtClean="0">
                <a:latin typeface="Candara" panose="020E0502030303020204" pitchFamily="34" charset="0"/>
                <a:ea typeface="Calibri" panose="020F0502020204030204" pitchFamily="34" charset="0"/>
              </a:rPr>
              <a:t>Think </a:t>
            </a:r>
            <a:r>
              <a:rPr lang="en-US" b="1" dirty="0">
                <a:latin typeface="Candara" panose="020E0502030303020204" pitchFamily="34" charset="0"/>
                <a:ea typeface="Calibri" panose="020F0502020204030204" pitchFamily="34" charset="0"/>
              </a:rPr>
              <a:t>Tank </a:t>
            </a:r>
            <a:r>
              <a:rPr lang="en-US" dirty="0">
                <a:latin typeface="Candara" panose="020E0502030303020204" pitchFamily="34" charset="0"/>
                <a:ea typeface="Calibri" panose="020F0502020204030204" pitchFamily="34" charset="0"/>
              </a:rPr>
              <a:t>– Planning Challenge</a:t>
            </a:r>
            <a:endParaRPr lang="en-US"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Wingdings" panose="05000000000000000000" pitchFamily="2" charset="2"/>
              <a:buChar char=""/>
            </a:pPr>
            <a:r>
              <a:rPr lang="en-US" dirty="0">
                <a:latin typeface="Candara" panose="020E0502030303020204" pitchFamily="34" charset="0"/>
                <a:ea typeface="Calibri" panose="020F0502020204030204" pitchFamily="34" charset="0"/>
              </a:rPr>
              <a:t>Trades</a:t>
            </a:r>
            <a:endParaRPr lang="en-US" dirty="0">
              <a:latin typeface="Calibri" panose="020F0502020204030204" pitchFamily="34" charset="0"/>
              <a:ea typeface="Calibri" panose="020F0502020204030204" pitchFamily="34" charset="0"/>
            </a:endParaRPr>
          </a:p>
          <a:p>
            <a:r>
              <a:rPr lang="en-US" dirty="0">
                <a:latin typeface="Candara" panose="020E0502030303020204" pitchFamily="34" charset="0"/>
                <a:ea typeface="Calibri" panose="020F0502020204030204" pitchFamily="34" charset="0"/>
              </a:rPr>
              <a:t> </a:t>
            </a:r>
            <a:endParaRPr lang="en-US" dirty="0">
              <a:latin typeface="Calibri" panose="020F0502020204030204" pitchFamily="34" charset="0"/>
              <a:ea typeface="Calibri" panose="020F0502020204030204" pitchFamily="34" charset="0"/>
            </a:endParaRPr>
          </a:p>
          <a:p>
            <a:r>
              <a:rPr lang="en-US" b="1" dirty="0">
                <a:latin typeface="Candara" panose="020E0502030303020204" pitchFamily="34" charset="0"/>
                <a:ea typeface="Calibri" panose="020F0502020204030204" pitchFamily="34" charset="0"/>
              </a:rPr>
              <a:t>Future Forward</a:t>
            </a:r>
            <a:endParaRPr lang="en-US"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Wingdings" panose="05000000000000000000" pitchFamily="2" charset="2"/>
              <a:buChar char=""/>
            </a:pPr>
            <a:r>
              <a:rPr lang="en-US" dirty="0">
                <a:latin typeface="Candara" panose="020E0502030303020204" pitchFamily="34" charset="0"/>
                <a:ea typeface="Calibri" panose="020F0502020204030204" pitchFamily="34" charset="0"/>
              </a:rPr>
              <a:t>Scholarships</a:t>
            </a:r>
            <a:endParaRPr lang="en-US"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Wingdings" panose="05000000000000000000" pitchFamily="2" charset="2"/>
              <a:buChar char=""/>
            </a:pPr>
            <a:r>
              <a:rPr lang="en-US" dirty="0">
                <a:latin typeface="Candara" panose="020E0502030303020204" pitchFamily="34" charset="0"/>
                <a:ea typeface="Calibri" panose="020F0502020204030204" pitchFamily="34" charset="0"/>
              </a:rPr>
              <a:t>Internships</a:t>
            </a:r>
            <a:endParaRPr lang="en-US"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Wingdings" panose="05000000000000000000" pitchFamily="2" charset="2"/>
              <a:buChar char=""/>
            </a:pPr>
            <a:r>
              <a:rPr lang="en-US" dirty="0">
                <a:latin typeface="Candara" panose="020E0502030303020204" pitchFamily="34" charset="0"/>
                <a:ea typeface="Calibri" panose="020F0502020204030204" pitchFamily="34" charset="0"/>
              </a:rPr>
              <a:t>Employment</a:t>
            </a:r>
            <a:endParaRPr lang="en-US"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Wingdings" panose="05000000000000000000" pitchFamily="2" charset="2"/>
              <a:buChar char=""/>
            </a:pPr>
            <a:r>
              <a:rPr lang="en-US" dirty="0">
                <a:latin typeface="Candara" panose="020E0502030303020204" pitchFamily="34" charset="0"/>
                <a:ea typeface="Calibri" panose="020F0502020204030204" pitchFamily="34" charset="0"/>
              </a:rPr>
              <a:t>Entrepreneurships</a:t>
            </a:r>
            <a:endParaRPr lang="en-US"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Wingdings" panose="05000000000000000000" pitchFamily="2" charset="2"/>
              <a:buChar char=""/>
            </a:pPr>
            <a:r>
              <a:rPr lang="en-US" dirty="0">
                <a:latin typeface="Candara" panose="020E0502030303020204" pitchFamily="34" charset="0"/>
                <a:ea typeface="Calibri" panose="020F0502020204030204" pitchFamily="34" charset="0"/>
              </a:rPr>
              <a:t>Tech-Start Up</a:t>
            </a:r>
            <a:endParaRPr lang="en-US" dirty="0">
              <a:latin typeface="Calibri" panose="020F0502020204030204" pitchFamily="34" charset="0"/>
              <a:ea typeface="Calibri" panose="020F0502020204030204" pitchFamily="34" charset="0"/>
            </a:endParaRPr>
          </a:p>
          <a:p>
            <a:r>
              <a:rPr lang="en-US" dirty="0">
                <a:latin typeface="Candara" panose="020E0502030303020204" pitchFamily="34" charset="0"/>
                <a:ea typeface="Calibri" panose="020F0502020204030204" pitchFamily="34" charset="0"/>
              </a:rPr>
              <a:t> </a:t>
            </a:r>
            <a:endParaRPr lang="en-US" dirty="0">
              <a:latin typeface="Calibri" panose="020F0502020204030204" pitchFamily="34" charset="0"/>
              <a:ea typeface="Calibri" panose="020F0502020204030204" pitchFamily="34" charset="0"/>
            </a:endParaRPr>
          </a:p>
        </p:txBody>
      </p:sp>
      <p:sp>
        <p:nvSpPr>
          <p:cNvPr id="8" name="TextBox 7"/>
          <p:cNvSpPr txBox="1"/>
          <p:nvPr/>
        </p:nvSpPr>
        <p:spPr>
          <a:xfrm>
            <a:off x="3597442" y="2995863"/>
            <a:ext cx="3344779" cy="6463308"/>
          </a:xfrm>
          <a:prstGeom prst="rect">
            <a:avLst/>
          </a:prstGeom>
          <a:noFill/>
        </p:spPr>
        <p:txBody>
          <a:bodyPr wrap="square" rtlCol="0">
            <a:spAutoFit/>
          </a:bodyPr>
          <a:lstStyle/>
          <a:p>
            <a:r>
              <a:rPr lang="en-US" b="1" dirty="0">
                <a:latin typeface="Candara" panose="020E0502030303020204" pitchFamily="34" charset="0"/>
                <a:ea typeface="Calibri" panose="020F0502020204030204" pitchFamily="34" charset="0"/>
              </a:rPr>
              <a:t>Workshops</a:t>
            </a:r>
            <a:endParaRPr lang="en-US"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Wingdings" panose="05000000000000000000" pitchFamily="2" charset="2"/>
              <a:buChar char=""/>
            </a:pPr>
            <a:r>
              <a:rPr lang="en-US" dirty="0">
                <a:latin typeface="Candara" panose="020E0502030303020204" pitchFamily="34" charset="0"/>
                <a:ea typeface="Calibri" panose="020F0502020204030204" pitchFamily="34" charset="0"/>
              </a:rPr>
              <a:t>Financial Aid</a:t>
            </a:r>
            <a:endParaRPr lang="en-US"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Wingdings" panose="05000000000000000000" pitchFamily="2" charset="2"/>
              <a:buChar char=""/>
            </a:pPr>
            <a:r>
              <a:rPr lang="en-US" dirty="0">
                <a:latin typeface="Candara" panose="020E0502030303020204" pitchFamily="34" charset="0"/>
                <a:ea typeface="Calibri" panose="020F0502020204030204" pitchFamily="34" charset="0"/>
              </a:rPr>
              <a:t>College Readiness</a:t>
            </a:r>
            <a:endParaRPr lang="en-US"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Wingdings" panose="05000000000000000000" pitchFamily="2" charset="2"/>
              <a:buChar char=""/>
            </a:pPr>
            <a:r>
              <a:rPr lang="en-US" dirty="0">
                <a:latin typeface="Candara" panose="020E0502030303020204" pitchFamily="34" charset="0"/>
                <a:ea typeface="Calibri" panose="020F0502020204030204" pitchFamily="34" charset="0"/>
              </a:rPr>
              <a:t>Engineering NSBE</a:t>
            </a:r>
            <a:endParaRPr lang="en-US"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Wingdings" panose="05000000000000000000" pitchFamily="2" charset="2"/>
              <a:buChar char=""/>
            </a:pPr>
            <a:r>
              <a:rPr lang="en-US" dirty="0">
                <a:latin typeface="Candara" panose="020E0502030303020204" pitchFamily="34" charset="0"/>
                <a:ea typeface="Calibri" panose="020F0502020204030204" pitchFamily="34" charset="0"/>
              </a:rPr>
              <a:t>Build the Cloud</a:t>
            </a:r>
            <a:endParaRPr lang="en-US"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Wingdings" panose="05000000000000000000" pitchFamily="2" charset="2"/>
              <a:buChar char=""/>
            </a:pPr>
            <a:r>
              <a:rPr lang="en-US" dirty="0" smtClean="0">
                <a:latin typeface="Candara" panose="020E0502030303020204" pitchFamily="34" charset="0"/>
                <a:ea typeface="Calibri" panose="020F0502020204030204" pitchFamily="34" charset="0"/>
              </a:rPr>
              <a:t>Air </a:t>
            </a:r>
            <a:r>
              <a:rPr lang="en-US" dirty="0">
                <a:latin typeface="Candara" panose="020E0502030303020204" pitchFamily="34" charset="0"/>
                <a:ea typeface="Calibri" panose="020F0502020204030204" pitchFamily="34" charset="0"/>
              </a:rPr>
              <a:t>Gig</a:t>
            </a:r>
            <a:endParaRPr lang="en-US"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Wingdings" panose="05000000000000000000" pitchFamily="2" charset="2"/>
              <a:buChar char=""/>
            </a:pPr>
            <a:r>
              <a:rPr lang="en-US" dirty="0">
                <a:latin typeface="Candara" panose="020E0502030303020204" pitchFamily="34" charset="0"/>
                <a:ea typeface="Calibri" panose="020F0502020204030204" pitchFamily="34" charset="0"/>
              </a:rPr>
              <a:t>Flying Cow</a:t>
            </a:r>
            <a:endParaRPr lang="en-US"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Wingdings" panose="05000000000000000000" pitchFamily="2" charset="2"/>
              <a:buChar char=""/>
            </a:pPr>
            <a:r>
              <a:rPr lang="en-US" dirty="0">
                <a:latin typeface="Candara" panose="020E0502030303020204" pitchFamily="34" charset="0"/>
                <a:ea typeface="Calibri" panose="020F0502020204030204" pitchFamily="34" charset="0"/>
              </a:rPr>
              <a:t>CSI</a:t>
            </a:r>
            <a:endParaRPr lang="en-US"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Wingdings" panose="05000000000000000000" pitchFamily="2" charset="2"/>
              <a:buChar char=""/>
            </a:pPr>
            <a:r>
              <a:rPr lang="en-US" dirty="0">
                <a:latin typeface="Candara" panose="020E0502030303020204" pitchFamily="34" charset="0"/>
                <a:ea typeface="Calibri" panose="020F0502020204030204" pitchFamily="34" charset="0"/>
              </a:rPr>
              <a:t>Data Analysis</a:t>
            </a:r>
            <a:endParaRPr lang="en-US"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Wingdings" panose="05000000000000000000" pitchFamily="2" charset="2"/>
              <a:buChar char=""/>
            </a:pPr>
            <a:r>
              <a:rPr lang="en-US" dirty="0">
                <a:latin typeface="Candara" panose="020E0502030303020204" pitchFamily="34" charset="0"/>
                <a:ea typeface="Calibri" panose="020F0502020204030204" pitchFamily="34" charset="0"/>
              </a:rPr>
              <a:t>Eve of Creativity</a:t>
            </a:r>
            <a:endParaRPr lang="en-US"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Wingdings" panose="05000000000000000000" pitchFamily="2" charset="2"/>
              <a:buChar char=""/>
            </a:pPr>
            <a:r>
              <a:rPr lang="en-US" dirty="0" smtClean="0">
                <a:latin typeface="Candara" panose="020E0502030303020204" pitchFamily="34" charset="0"/>
                <a:ea typeface="Calibri" panose="020F0502020204030204" pitchFamily="34" charset="0"/>
              </a:rPr>
              <a:t>Minddrive</a:t>
            </a:r>
          </a:p>
          <a:p>
            <a:pPr marL="342900" marR="0" lvl="0" indent="-342900">
              <a:spcBef>
                <a:spcPts val="0"/>
              </a:spcBef>
              <a:spcAft>
                <a:spcPts val="0"/>
              </a:spcAft>
              <a:buFont typeface="Wingdings" panose="05000000000000000000" pitchFamily="2" charset="2"/>
              <a:buChar char=""/>
            </a:pPr>
            <a:r>
              <a:rPr lang="en-US" dirty="0" smtClean="0">
                <a:latin typeface="Candara" panose="020E0502030303020204" pitchFamily="34" charset="0"/>
                <a:ea typeface="Calibri" panose="020F0502020204030204" pitchFamily="34" charset="0"/>
              </a:rPr>
              <a:t>Fun with Media</a:t>
            </a:r>
            <a:endParaRPr lang="en-US" dirty="0">
              <a:latin typeface="Calibri" panose="020F0502020204030204" pitchFamily="34" charset="0"/>
              <a:ea typeface="Calibri" panose="020F0502020204030204" pitchFamily="34" charset="0"/>
            </a:endParaRPr>
          </a:p>
          <a:p>
            <a:r>
              <a:rPr lang="en-US" dirty="0">
                <a:latin typeface="Candara" panose="020E0502030303020204" pitchFamily="34" charset="0"/>
                <a:ea typeface="Calibri" panose="020F0502020204030204" pitchFamily="34" charset="0"/>
              </a:rPr>
              <a:t> </a:t>
            </a:r>
            <a:endParaRPr lang="en-US" dirty="0">
              <a:latin typeface="Calibri" panose="020F0502020204030204" pitchFamily="34" charset="0"/>
              <a:ea typeface="Calibri" panose="020F0502020204030204" pitchFamily="34" charset="0"/>
            </a:endParaRPr>
          </a:p>
          <a:p>
            <a:r>
              <a:rPr lang="en-US" b="1" dirty="0">
                <a:latin typeface="Candara" panose="020E0502030303020204" pitchFamily="34" charset="0"/>
                <a:ea typeface="Calibri" panose="020F0502020204030204" pitchFamily="34" charset="0"/>
              </a:rPr>
              <a:t>Speakers</a:t>
            </a:r>
            <a:endParaRPr lang="en-US"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Wingdings" panose="05000000000000000000" pitchFamily="2" charset="2"/>
              <a:buChar char=""/>
            </a:pPr>
            <a:r>
              <a:rPr lang="en-US" dirty="0">
                <a:latin typeface="Candara" panose="020E0502030303020204" pitchFamily="34" charset="0"/>
                <a:ea typeface="Calibri" panose="020F0502020204030204" pitchFamily="34" charset="0"/>
              </a:rPr>
              <a:t>Neelima Parasker</a:t>
            </a:r>
            <a:endParaRPr lang="en-US"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Wingdings" panose="05000000000000000000" pitchFamily="2" charset="2"/>
              <a:buChar char=""/>
            </a:pPr>
            <a:r>
              <a:rPr lang="en-US" dirty="0">
                <a:latin typeface="Candara" panose="020E0502030303020204" pitchFamily="34" charset="0"/>
                <a:ea typeface="Calibri" panose="020F0502020204030204" pitchFamily="34" charset="0"/>
              </a:rPr>
              <a:t>Maggie McCracken</a:t>
            </a:r>
            <a:endParaRPr lang="en-US"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Wingdings" panose="05000000000000000000" pitchFamily="2" charset="2"/>
              <a:buChar char=""/>
            </a:pPr>
            <a:r>
              <a:rPr lang="en-US" dirty="0">
                <a:latin typeface="Candara" panose="020E0502030303020204" pitchFamily="34" charset="0"/>
                <a:ea typeface="Calibri" panose="020F0502020204030204" pitchFamily="34" charset="0"/>
              </a:rPr>
              <a:t>Ken Sook</a:t>
            </a:r>
            <a:endParaRPr lang="en-US" dirty="0">
              <a:latin typeface="Calibri" panose="020F0502020204030204" pitchFamily="34" charset="0"/>
              <a:ea typeface="Calibri" panose="020F0502020204030204" pitchFamily="34" charset="0"/>
            </a:endParaRPr>
          </a:p>
          <a:p>
            <a:r>
              <a:rPr lang="en-US" dirty="0">
                <a:latin typeface="Candara" panose="020E0502030303020204" pitchFamily="34" charset="0"/>
                <a:ea typeface="Calibri" panose="020F0502020204030204" pitchFamily="34" charset="0"/>
              </a:rPr>
              <a:t> </a:t>
            </a:r>
            <a:endParaRPr lang="en-US" dirty="0">
              <a:latin typeface="Calibri" panose="020F0502020204030204" pitchFamily="34" charset="0"/>
              <a:ea typeface="Calibri" panose="020F0502020204030204" pitchFamily="34" charset="0"/>
            </a:endParaRPr>
          </a:p>
          <a:p>
            <a:r>
              <a:rPr lang="en-US" b="1" dirty="0">
                <a:latin typeface="Candara" panose="020E0502030303020204" pitchFamily="34" charset="0"/>
                <a:ea typeface="Calibri" panose="020F0502020204030204" pitchFamily="34" charset="0"/>
              </a:rPr>
              <a:t>Fireside Chat</a:t>
            </a:r>
            <a:r>
              <a:rPr lang="en-US" dirty="0">
                <a:latin typeface="Candara" panose="020E0502030303020204" pitchFamily="34" charset="0"/>
                <a:ea typeface="Calibri" panose="020F0502020204030204" pitchFamily="34" charset="0"/>
              </a:rPr>
              <a:t> </a:t>
            </a:r>
            <a:endParaRPr lang="en-US"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Wingdings" panose="05000000000000000000" pitchFamily="2" charset="2"/>
              <a:buChar char=""/>
            </a:pPr>
            <a:r>
              <a:rPr lang="en-US" dirty="0">
                <a:latin typeface="Candara" panose="020E0502030303020204" pitchFamily="34" charset="0"/>
                <a:ea typeface="Calibri" panose="020F0502020204030204" pitchFamily="34" charset="0"/>
              </a:rPr>
              <a:t>Keynote </a:t>
            </a:r>
            <a:r>
              <a:rPr lang="en-US" dirty="0" smtClean="0">
                <a:latin typeface="Candara" panose="020E0502030303020204" pitchFamily="34" charset="0"/>
                <a:ea typeface="Calibri" panose="020F0502020204030204" pitchFamily="34" charset="0"/>
              </a:rPr>
              <a:t>Speakers</a:t>
            </a:r>
          </a:p>
          <a:p>
            <a:pPr marL="342900" marR="0" lvl="0" indent="-342900">
              <a:spcBef>
                <a:spcPts val="0"/>
              </a:spcBef>
              <a:spcAft>
                <a:spcPts val="0"/>
              </a:spcAft>
              <a:buFont typeface="Wingdings" panose="05000000000000000000" pitchFamily="2" charset="2"/>
              <a:buChar char=""/>
            </a:pPr>
            <a:r>
              <a:rPr lang="en-US" dirty="0" smtClean="0">
                <a:latin typeface="Candara" panose="020E0502030303020204" pitchFamily="34" charset="0"/>
                <a:ea typeface="Calibri" panose="020F0502020204030204" pitchFamily="34" charset="0"/>
              </a:rPr>
              <a:t>Kansas City Metro Area Professionals</a:t>
            </a:r>
            <a:endParaRPr lang="en-US" dirty="0">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1761203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73142" r="15899"/>
          <a:stretch/>
        </p:blipFill>
        <p:spPr>
          <a:xfrm rot="10800000">
            <a:off x="0" y="1293391"/>
            <a:ext cx="6858000" cy="1830806"/>
          </a:xfrm>
          <a:prstGeom prst="rect">
            <a:avLst/>
          </a:prstGeom>
        </p:spPr>
      </p:pic>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t="73142" r="15899"/>
          <a:stretch/>
        </p:blipFill>
        <p:spPr>
          <a:xfrm>
            <a:off x="0" y="3234487"/>
            <a:ext cx="6858000" cy="1830806"/>
          </a:xfrm>
          <a:prstGeom prst="rect">
            <a:avLst/>
          </a:prstGeom>
        </p:spPr>
      </p:pic>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t="73142" r="15899"/>
          <a:stretch/>
        </p:blipFill>
        <p:spPr>
          <a:xfrm>
            <a:off x="0" y="7116680"/>
            <a:ext cx="6858000" cy="1830806"/>
          </a:xfrm>
          <a:prstGeom prst="rect">
            <a:avLst/>
          </a:prstGeom>
        </p:spPr>
      </p:pic>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t="73142" r="15899"/>
          <a:stretch/>
        </p:blipFill>
        <p:spPr>
          <a:xfrm rot="10800000">
            <a:off x="0" y="5175583"/>
            <a:ext cx="6858000" cy="1830806"/>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607" y="-87480"/>
            <a:ext cx="5057775" cy="1666875"/>
          </a:xfrm>
          <a:prstGeom prst="rect">
            <a:avLst/>
          </a:prstGeom>
        </p:spPr>
      </p:pic>
      <p:sp>
        <p:nvSpPr>
          <p:cNvPr id="15" name="TextBox 14"/>
          <p:cNvSpPr txBox="1"/>
          <p:nvPr/>
        </p:nvSpPr>
        <p:spPr>
          <a:xfrm>
            <a:off x="0" y="1311442"/>
            <a:ext cx="6858000" cy="1446550"/>
          </a:xfrm>
          <a:prstGeom prst="rect">
            <a:avLst/>
          </a:prstGeom>
          <a:noFill/>
        </p:spPr>
        <p:txBody>
          <a:bodyPr wrap="square" rtlCol="0">
            <a:spAutoFit/>
          </a:bodyPr>
          <a:lstStyle/>
          <a:p>
            <a:pPr algn="ctr"/>
            <a:endParaRPr lang="en-US" sz="1600" dirty="0" smtClean="0"/>
          </a:p>
          <a:p>
            <a:pPr algn="ctr"/>
            <a:r>
              <a:rPr lang="en-US" sz="3600" dirty="0" smtClean="0"/>
              <a:t>PARTNERS</a:t>
            </a:r>
          </a:p>
          <a:p>
            <a:pPr algn="ctr"/>
            <a:r>
              <a:rPr lang="en-US" dirty="0" smtClean="0"/>
              <a:t>MCC &amp; ASPIRE</a:t>
            </a:r>
          </a:p>
          <a:p>
            <a:pPr algn="ctr"/>
            <a:r>
              <a:rPr lang="en-US" dirty="0" smtClean="0"/>
              <a:t>WOMEN OF AT&amp;T</a:t>
            </a:r>
            <a:endParaRPr lang="en-US" dirty="0"/>
          </a:p>
        </p:txBody>
      </p:sp>
      <p:sp>
        <p:nvSpPr>
          <p:cNvPr id="16" name="TextBox 15"/>
          <p:cNvSpPr txBox="1"/>
          <p:nvPr/>
        </p:nvSpPr>
        <p:spPr>
          <a:xfrm>
            <a:off x="0" y="3234487"/>
            <a:ext cx="6858000" cy="1754326"/>
          </a:xfrm>
          <a:prstGeom prst="rect">
            <a:avLst/>
          </a:prstGeom>
          <a:noFill/>
        </p:spPr>
        <p:txBody>
          <a:bodyPr wrap="square" rtlCol="0">
            <a:spAutoFit/>
          </a:bodyPr>
          <a:lstStyle/>
          <a:p>
            <a:pPr algn="ctr"/>
            <a:r>
              <a:rPr lang="en-US" sz="3600" dirty="0" smtClean="0"/>
              <a:t>SPONSORS</a:t>
            </a:r>
          </a:p>
          <a:p>
            <a:pPr algn="ctr"/>
            <a:r>
              <a:rPr lang="en-US" dirty="0" smtClean="0"/>
              <a:t>WOMEN OF AT&amp;T (Chapter &amp; National)</a:t>
            </a:r>
          </a:p>
          <a:p>
            <a:pPr algn="ctr"/>
            <a:r>
              <a:rPr lang="en-US" dirty="0" smtClean="0"/>
              <a:t>The NETwork national</a:t>
            </a:r>
          </a:p>
          <a:p>
            <a:pPr algn="ctr"/>
            <a:r>
              <a:rPr lang="en-US" dirty="0" smtClean="0"/>
              <a:t>Pioneers (Lewis &amp; Clark)</a:t>
            </a:r>
          </a:p>
          <a:p>
            <a:pPr algn="ctr"/>
            <a:r>
              <a:rPr lang="en-US" dirty="0" smtClean="0"/>
              <a:t>MCC (Metropolitan Community College Business &amp; Technology Campus</a:t>
            </a:r>
            <a:endParaRPr lang="en-US" dirty="0"/>
          </a:p>
        </p:txBody>
      </p:sp>
      <p:sp>
        <p:nvSpPr>
          <p:cNvPr id="17" name="TextBox 16"/>
          <p:cNvSpPr txBox="1"/>
          <p:nvPr/>
        </p:nvSpPr>
        <p:spPr>
          <a:xfrm>
            <a:off x="0" y="5175582"/>
            <a:ext cx="6858000" cy="1169551"/>
          </a:xfrm>
          <a:prstGeom prst="rect">
            <a:avLst/>
          </a:prstGeom>
          <a:noFill/>
        </p:spPr>
        <p:txBody>
          <a:bodyPr wrap="square" rtlCol="0">
            <a:spAutoFit/>
          </a:bodyPr>
          <a:lstStyle/>
          <a:p>
            <a:pPr algn="ctr"/>
            <a:endParaRPr lang="en-US" sz="1600" dirty="0" smtClean="0"/>
          </a:p>
          <a:p>
            <a:pPr algn="ctr"/>
            <a:r>
              <a:rPr lang="en-US" sz="3600" dirty="0" smtClean="0"/>
              <a:t>GUESTS</a:t>
            </a:r>
          </a:p>
          <a:p>
            <a:pPr algn="ctr"/>
            <a:r>
              <a:rPr lang="en-US" dirty="0" smtClean="0"/>
              <a:t>Students and chaperones – Thank you for making this possible.</a:t>
            </a:r>
            <a:endParaRPr lang="en-US" dirty="0"/>
          </a:p>
        </p:txBody>
      </p:sp>
      <p:sp>
        <p:nvSpPr>
          <p:cNvPr id="18" name="TextBox 17"/>
          <p:cNvSpPr txBox="1"/>
          <p:nvPr/>
        </p:nvSpPr>
        <p:spPr>
          <a:xfrm>
            <a:off x="0" y="7116680"/>
            <a:ext cx="6858000" cy="1446550"/>
          </a:xfrm>
          <a:prstGeom prst="rect">
            <a:avLst/>
          </a:prstGeom>
          <a:noFill/>
        </p:spPr>
        <p:txBody>
          <a:bodyPr wrap="square" rtlCol="0">
            <a:spAutoFit/>
          </a:bodyPr>
          <a:lstStyle/>
          <a:p>
            <a:pPr algn="ctr"/>
            <a:endParaRPr lang="en-US" sz="1600" dirty="0" smtClean="0"/>
          </a:p>
          <a:p>
            <a:pPr algn="ctr"/>
            <a:r>
              <a:rPr lang="en-US" sz="3600" dirty="0" smtClean="0"/>
              <a:t>PRESENTERS</a:t>
            </a:r>
          </a:p>
          <a:p>
            <a:pPr algn="ctr"/>
            <a:r>
              <a:rPr lang="en-US" dirty="0" smtClean="0"/>
              <a:t>Your kindness, generosity, and willingness to give of yourselves for a full day is greatly appreciated.</a:t>
            </a:r>
            <a:endParaRPr lang="en-US" dirty="0"/>
          </a:p>
        </p:txBody>
      </p:sp>
    </p:spTree>
    <p:extLst>
      <p:ext uri="{BB962C8B-B14F-4D97-AF65-F5344CB8AC3E}">
        <p14:creationId xmlns:p14="http://schemas.microsoft.com/office/powerpoint/2010/main" val="3900288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73142" r="15899"/>
          <a:stretch/>
        </p:blipFill>
        <p:spPr>
          <a:xfrm rot="10800000">
            <a:off x="0" y="1293391"/>
            <a:ext cx="6858000" cy="1830806"/>
          </a:xfrm>
          <a:prstGeom prst="rect">
            <a:avLst/>
          </a:prstGeom>
        </p:spPr>
      </p:pic>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t="73142" r="15899"/>
          <a:stretch/>
        </p:blipFill>
        <p:spPr>
          <a:xfrm>
            <a:off x="0" y="3234487"/>
            <a:ext cx="6858000" cy="1830806"/>
          </a:xfrm>
          <a:prstGeom prst="rect">
            <a:avLst/>
          </a:prstGeom>
        </p:spPr>
      </p:pic>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t="73142" r="15899"/>
          <a:stretch/>
        </p:blipFill>
        <p:spPr>
          <a:xfrm>
            <a:off x="0" y="7116680"/>
            <a:ext cx="6858000" cy="1830806"/>
          </a:xfrm>
          <a:prstGeom prst="rect">
            <a:avLst/>
          </a:prstGeom>
        </p:spPr>
      </p:pic>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t="73142" r="15899"/>
          <a:stretch/>
        </p:blipFill>
        <p:spPr>
          <a:xfrm rot="10800000">
            <a:off x="0" y="5175583"/>
            <a:ext cx="6858000" cy="1830806"/>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607" y="-87480"/>
            <a:ext cx="5057775" cy="1666875"/>
          </a:xfrm>
          <a:prstGeom prst="rect">
            <a:avLst/>
          </a:prstGeom>
        </p:spPr>
      </p:pic>
      <p:sp>
        <p:nvSpPr>
          <p:cNvPr id="15" name="TextBox 14"/>
          <p:cNvSpPr txBox="1"/>
          <p:nvPr/>
        </p:nvSpPr>
        <p:spPr>
          <a:xfrm>
            <a:off x="0" y="1311442"/>
            <a:ext cx="6858000" cy="1169551"/>
          </a:xfrm>
          <a:prstGeom prst="rect">
            <a:avLst/>
          </a:prstGeom>
          <a:noFill/>
        </p:spPr>
        <p:txBody>
          <a:bodyPr wrap="square" rtlCol="0">
            <a:spAutoFit/>
          </a:bodyPr>
          <a:lstStyle/>
          <a:p>
            <a:pPr algn="ctr"/>
            <a:endParaRPr lang="en-US" sz="1600" dirty="0" smtClean="0"/>
          </a:p>
          <a:p>
            <a:pPr algn="ctr"/>
            <a:r>
              <a:rPr lang="en-US" sz="3600" dirty="0" smtClean="0"/>
              <a:t>VOLUNTEERS</a:t>
            </a:r>
          </a:p>
          <a:p>
            <a:pPr algn="ctr"/>
            <a:r>
              <a:rPr lang="en-US" dirty="0" smtClean="0"/>
              <a:t>Who excitedly said yes, committed and delivered.</a:t>
            </a:r>
            <a:endParaRPr lang="en-US" dirty="0"/>
          </a:p>
        </p:txBody>
      </p:sp>
      <p:sp>
        <p:nvSpPr>
          <p:cNvPr id="16" name="TextBox 15"/>
          <p:cNvSpPr txBox="1"/>
          <p:nvPr/>
        </p:nvSpPr>
        <p:spPr>
          <a:xfrm>
            <a:off x="0" y="3234487"/>
            <a:ext cx="6858000" cy="923330"/>
          </a:xfrm>
          <a:prstGeom prst="rect">
            <a:avLst/>
          </a:prstGeom>
          <a:noFill/>
        </p:spPr>
        <p:txBody>
          <a:bodyPr wrap="square" rtlCol="0">
            <a:spAutoFit/>
          </a:bodyPr>
          <a:lstStyle/>
          <a:p>
            <a:pPr algn="ctr"/>
            <a:r>
              <a:rPr lang="en-US" sz="3600" dirty="0" smtClean="0"/>
              <a:t>THE PLANNING COMMITTEE</a:t>
            </a:r>
          </a:p>
          <a:p>
            <a:pPr algn="ctr"/>
            <a:r>
              <a:rPr lang="en-US" dirty="0" smtClean="0"/>
              <a:t>Who worked tirelessly.</a:t>
            </a:r>
            <a:endParaRPr lang="en-US" dirty="0"/>
          </a:p>
        </p:txBody>
      </p:sp>
      <p:sp>
        <p:nvSpPr>
          <p:cNvPr id="17" name="TextBox 16"/>
          <p:cNvSpPr txBox="1"/>
          <p:nvPr/>
        </p:nvSpPr>
        <p:spPr>
          <a:xfrm>
            <a:off x="0" y="5175582"/>
            <a:ext cx="6858000" cy="1169551"/>
          </a:xfrm>
          <a:prstGeom prst="rect">
            <a:avLst/>
          </a:prstGeom>
          <a:noFill/>
        </p:spPr>
        <p:txBody>
          <a:bodyPr wrap="square" rtlCol="0">
            <a:spAutoFit/>
          </a:bodyPr>
          <a:lstStyle/>
          <a:p>
            <a:pPr algn="ctr"/>
            <a:endParaRPr lang="en-US" sz="1600" dirty="0" smtClean="0"/>
          </a:p>
          <a:p>
            <a:pPr algn="ctr"/>
            <a:r>
              <a:rPr lang="en-US" sz="3600" dirty="0" smtClean="0"/>
              <a:t>AT&amp;T STORE</a:t>
            </a:r>
          </a:p>
          <a:p>
            <a:pPr algn="ctr"/>
            <a:r>
              <a:rPr lang="en-US" dirty="0" smtClean="0"/>
              <a:t>For showing up in a BIG way!</a:t>
            </a:r>
            <a:endParaRPr lang="en-US" dirty="0"/>
          </a:p>
        </p:txBody>
      </p:sp>
      <p:sp>
        <p:nvSpPr>
          <p:cNvPr id="18" name="TextBox 17"/>
          <p:cNvSpPr txBox="1"/>
          <p:nvPr/>
        </p:nvSpPr>
        <p:spPr>
          <a:xfrm>
            <a:off x="0" y="7116680"/>
            <a:ext cx="6858000" cy="1169551"/>
          </a:xfrm>
          <a:prstGeom prst="rect">
            <a:avLst/>
          </a:prstGeom>
          <a:noFill/>
        </p:spPr>
        <p:txBody>
          <a:bodyPr wrap="square" rtlCol="0">
            <a:spAutoFit/>
          </a:bodyPr>
          <a:lstStyle/>
          <a:p>
            <a:pPr algn="ctr"/>
            <a:endParaRPr lang="en-US" sz="1600" dirty="0" smtClean="0"/>
          </a:p>
          <a:p>
            <a:pPr algn="ctr"/>
            <a:r>
              <a:rPr lang="en-US" sz="3600" dirty="0" smtClean="0"/>
              <a:t>AT&amp;T EXTERNAL AFFAIRS</a:t>
            </a:r>
          </a:p>
          <a:p>
            <a:pPr algn="ctr"/>
            <a:r>
              <a:rPr lang="en-US" dirty="0" smtClean="0"/>
              <a:t>Who helped to connect all the dots.</a:t>
            </a:r>
            <a:endParaRPr lang="en-US" dirty="0"/>
          </a:p>
        </p:txBody>
      </p:sp>
    </p:spTree>
    <p:extLst>
      <p:ext uri="{BB962C8B-B14F-4D97-AF65-F5344CB8AC3E}">
        <p14:creationId xmlns:p14="http://schemas.microsoft.com/office/powerpoint/2010/main" val="2042239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 y="0"/>
            <a:ext cx="6861366" cy="9144000"/>
          </a:xfrm>
          <a:prstGeom prst="rect">
            <a:avLst/>
          </a:prstGeom>
        </p:spPr>
      </p:pic>
      <p:sp>
        <p:nvSpPr>
          <p:cNvPr id="2" name="Title 1"/>
          <p:cNvSpPr>
            <a:spLocks noGrp="1"/>
          </p:cNvSpPr>
          <p:nvPr>
            <p:ph type="title"/>
          </p:nvPr>
        </p:nvSpPr>
        <p:spPr>
          <a:xfrm>
            <a:off x="1768642" y="486838"/>
            <a:ext cx="4617871" cy="1767417"/>
          </a:xfrm>
          <a:solidFill>
            <a:schemeClr val="tx1"/>
          </a:solidFill>
        </p:spPr>
        <p:txBody>
          <a:bodyPr/>
          <a:lstStyle/>
          <a:p>
            <a:r>
              <a:rPr lang="en-US" dirty="0" smtClean="0">
                <a:solidFill>
                  <a:schemeClr val="bg1"/>
                </a:solidFill>
              </a:rPr>
              <a:t>LEO ANDERSON</a:t>
            </a:r>
            <a:endParaRPr lang="en-US" dirty="0">
              <a:solidFill>
                <a:schemeClr val="bg1"/>
              </a:solidFill>
            </a:endParaRPr>
          </a:p>
        </p:txBody>
      </p:sp>
      <p:sp>
        <p:nvSpPr>
          <p:cNvPr id="8" name="Content Placeholder 7"/>
          <p:cNvSpPr>
            <a:spLocks noGrp="1"/>
          </p:cNvSpPr>
          <p:nvPr>
            <p:ph idx="1"/>
          </p:nvPr>
        </p:nvSpPr>
        <p:spPr>
          <a:solidFill>
            <a:schemeClr val="bg1"/>
          </a:solidFill>
        </p:spPr>
        <p:txBody>
          <a:bodyPr>
            <a:normAutofit/>
          </a:bodyPr>
          <a:lstStyle/>
          <a:p>
            <a:pPr marL="0" indent="0">
              <a:buNone/>
            </a:pPr>
            <a:r>
              <a:rPr lang="en-US" sz="3000" dirty="0">
                <a:latin typeface="Bell MT" panose="02020503060305020303" pitchFamily="18" charset="0"/>
              </a:rPr>
              <a:t>Leo Anderson attended the University of Missouri-Columbia and the University of Central Missouri. He was instrumental in designing mobile phone technologies such as mobile data, Push-to-Talk and text messaging. He holds 13 United States patents and is employed with AT&amp;T as a Manager in the Entertainment Group.</a:t>
            </a:r>
          </a:p>
        </p:txBody>
      </p:sp>
      <p:pic>
        <p:nvPicPr>
          <p:cNvPr id="1026" name="Picture 1" descr="Anderson Leo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489" y="486838"/>
            <a:ext cx="1487153" cy="176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7852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 y="0"/>
            <a:ext cx="6861366" cy="9144000"/>
          </a:xfrm>
          <a:prstGeom prst="rect">
            <a:avLst/>
          </a:prstGeom>
        </p:spPr>
      </p:pic>
      <p:sp>
        <p:nvSpPr>
          <p:cNvPr id="2" name="Title 1"/>
          <p:cNvSpPr>
            <a:spLocks noGrp="1"/>
          </p:cNvSpPr>
          <p:nvPr>
            <p:ph type="title"/>
          </p:nvPr>
        </p:nvSpPr>
        <p:spPr>
          <a:xfrm>
            <a:off x="1768642" y="486838"/>
            <a:ext cx="4617871" cy="1767417"/>
          </a:xfrm>
          <a:solidFill>
            <a:schemeClr val="tx1"/>
          </a:solidFill>
        </p:spPr>
        <p:txBody>
          <a:bodyPr/>
          <a:lstStyle/>
          <a:p>
            <a:r>
              <a:rPr lang="en-US" dirty="0" smtClean="0">
                <a:solidFill>
                  <a:schemeClr val="bg1"/>
                </a:solidFill>
              </a:rPr>
              <a:t>DENISE BIFFORD, MBA</a:t>
            </a:r>
            <a:endParaRPr lang="en-US" dirty="0">
              <a:solidFill>
                <a:schemeClr val="bg1"/>
              </a:solidFill>
            </a:endParaRPr>
          </a:p>
        </p:txBody>
      </p:sp>
      <p:sp>
        <p:nvSpPr>
          <p:cNvPr id="8" name="Content Placeholder 7"/>
          <p:cNvSpPr>
            <a:spLocks noGrp="1"/>
          </p:cNvSpPr>
          <p:nvPr>
            <p:ph idx="1"/>
          </p:nvPr>
        </p:nvSpPr>
        <p:spPr>
          <a:xfrm>
            <a:off x="577327" y="2434167"/>
            <a:ext cx="5915025" cy="5801784"/>
          </a:xfrm>
          <a:solidFill>
            <a:schemeClr val="bg1"/>
          </a:solidFill>
        </p:spPr>
        <p:txBody>
          <a:bodyPr>
            <a:normAutofit fontScale="25000" lnSpcReduction="20000"/>
          </a:bodyPr>
          <a:lstStyle/>
          <a:p>
            <a:pPr marL="0" indent="0">
              <a:lnSpc>
                <a:spcPct val="110000"/>
              </a:lnSpc>
              <a:buNone/>
              <a:defRPr/>
            </a:pPr>
            <a:r>
              <a:rPr lang="en-US" altLang="en-US" sz="4400" dirty="0">
                <a:latin typeface="Bell MT" panose="02020503060305020303" pitchFamily="18" charset="0"/>
                <a:sym typeface="Helvetica" pitchFamily="34" charset="0"/>
              </a:rPr>
              <a:t>Born in Sasebo, Japan (military brat). Traveled all over the globe.</a:t>
            </a:r>
          </a:p>
          <a:p>
            <a:pPr marL="0" indent="0">
              <a:lnSpc>
                <a:spcPct val="110000"/>
              </a:lnSpc>
              <a:buClr>
                <a:srgbClr val="646464"/>
              </a:buClr>
              <a:buNone/>
              <a:defRPr/>
            </a:pPr>
            <a:r>
              <a:rPr lang="en-US" altLang="en-US" sz="4400" dirty="0" smtClean="0">
                <a:latin typeface="Bell MT" panose="02020503060305020303" pitchFamily="18" charset="0"/>
                <a:sym typeface="Helvetica" pitchFamily="34" charset="0"/>
              </a:rPr>
              <a:t>At </a:t>
            </a:r>
            <a:r>
              <a:rPr lang="en-US" altLang="en-US" sz="4400" dirty="0">
                <a:latin typeface="Bell MT" panose="02020503060305020303" pitchFamily="18" charset="0"/>
                <a:sym typeface="Helvetica" pitchFamily="34" charset="0"/>
              </a:rPr>
              <a:t>Baker University</a:t>
            </a:r>
          </a:p>
          <a:p>
            <a:pPr marL="0" indent="0">
              <a:lnSpc>
                <a:spcPct val="110000"/>
              </a:lnSpc>
              <a:buClr>
                <a:srgbClr val="646464"/>
              </a:buClr>
              <a:buNone/>
              <a:defRPr/>
            </a:pPr>
            <a:r>
              <a:rPr lang="en-US" altLang="en-US" sz="4400" dirty="0">
                <a:latin typeface="Bell MT" panose="02020503060305020303" pitchFamily="18" charset="0"/>
                <a:sym typeface="Helvetica" pitchFamily="34" charset="0"/>
              </a:rPr>
              <a:t>Associate of Arts in Business degree in 2001</a:t>
            </a:r>
          </a:p>
          <a:p>
            <a:pPr marL="0" indent="0">
              <a:lnSpc>
                <a:spcPct val="110000"/>
              </a:lnSpc>
              <a:buClr>
                <a:srgbClr val="646464"/>
              </a:buClr>
              <a:buNone/>
              <a:defRPr/>
            </a:pPr>
            <a:r>
              <a:rPr lang="en-US" altLang="en-US" sz="4400" dirty="0">
                <a:latin typeface="Bell MT" panose="02020503060305020303" pitchFamily="18" charset="0"/>
                <a:sym typeface="Helvetica" pitchFamily="34" charset="0"/>
              </a:rPr>
              <a:t>Bachelor of Science in Business Management degree 2003</a:t>
            </a:r>
          </a:p>
          <a:p>
            <a:pPr marL="0" indent="0">
              <a:lnSpc>
                <a:spcPct val="110000"/>
              </a:lnSpc>
              <a:buClr>
                <a:srgbClr val="646464"/>
              </a:buClr>
              <a:buNone/>
              <a:defRPr/>
            </a:pPr>
            <a:r>
              <a:rPr lang="en-US" altLang="en-US" sz="4400" dirty="0">
                <a:latin typeface="Bell MT" panose="02020503060305020303" pitchFamily="18" charset="0"/>
                <a:sym typeface="Helvetica" pitchFamily="34" charset="0"/>
              </a:rPr>
              <a:t>Masters of Business Administration 2006</a:t>
            </a:r>
          </a:p>
          <a:p>
            <a:pPr marL="0" indent="0">
              <a:lnSpc>
                <a:spcPct val="110000"/>
              </a:lnSpc>
              <a:buClr>
                <a:srgbClr val="646464"/>
              </a:buClr>
              <a:buNone/>
              <a:defRPr/>
            </a:pPr>
            <a:r>
              <a:rPr lang="en-US" altLang="en-US" sz="4400" dirty="0" smtClean="0">
                <a:latin typeface="Bell MT" panose="02020503060305020303" pitchFamily="18" charset="0"/>
                <a:sym typeface="Helvetica" pitchFamily="34" charset="0"/>
              </a:rPr>
              <a:t>Executive </a:t>
            </a:r>
            <a:r>
              <a:rPr lang="en-US" altLang="en-US" sz="4400" dirty="0">
                <a:latin typeface="Bell MT" panose="02020503060305020303" pitchFamily="18" charset="0"/>
                <a:sym typeface="Helvetica" pitchFamily="34" charset="0"/>
              </a:rPr>
              <a:t>Vice President Kansas City Chapter – Community NETwork 2013 &amp; 2014</a:t>
            </a:r>
          </a:p>
          <a:p>
            <a:pPr marL="0" indent="0">
              <a:lnSpc>
                <a:spcPct val="110000"/>
              </a:lnSpc>
              <a:buClr>
                <a:srgbClr val="646464"/>
              </a:buClr>
              <a:buNone/>
              <a:defRPr/>
            </a:pPr>
            <a:r>
              <a:rPr lang="en-US" altLang="en-US" sz="4400" dirty="0" smtClean="0">
                <a:latin typeface="Bell MT" panose="02020503060305020303" pitchFamily="18" charset="0"/>
                <a:sym typeface="Helvetica" pitchFamily="34" charset="0"/>
              </a:rPr>
              <a:t>Local </a:t>
            </a:r>
            <a:r>
              <a:rPr lang="en-US" altLang="en-US" sz="4400" dirty="0">
                <a:latin typeface="Bell MT" panose="02020503060305020303" pitchFamily="18" charset="0"/>
                <a:sym typeface="Helvetica" pitchFamily="34" charset="0"/>
              </a:rPr>
              <a:t>Ambassador ASPIRE 2014 &amp; 2015 – Kansas City/Joplin</a:t>
            </a:r>
          </a:p>
          <a:p>
            <a:pPr marL="0" indent="0">
              <a:lnSpc>
                <a:spcPct val="110000"/>
              </a:lnSpc>
              <a:buNone/>
            </a:pPr>
            <a:r>
              <a:rPr lang="en-US" altLang="en-US" sz="4400" dirty="0" smtClean="0">
                <a:latin typeface="Bell MT" panose="02020503060305020303" pitchFamily="18" charset="0"/>
              </a:rPr>
              <a:t>Sales </a:t>
            </a:r>
            <a:r>
              <a:rPr lang="en-US" altLang="en-US" sz="4400" dirty="0">
                <a:latin typeface="Bell MT" panose="02020503060305020303" pitchFamily="18" charset="0"/>
              </a:rPr>
              <a:t>Manager – Fiber To The Building (OK, KS and KCMO) 2014-Present</a:t>
            </a:r>
          </a:p>
          <a:p>
            <a:pPr marL="0" indent="0">
              <a:lnSpc>
                <a:spcPct val="110000"/>
              </a:lnSpc>
              <a:buNone/>
            </a:pPr>
            <a:r>
              <a:rPr lang="en-US" altLang="en-US" sz="4400" dirty="0" smtClean="0">
                <a:latin typeface="Bell MT" panose="02020503060305020303" pitchFamily="18" charset="0"/>
              </a:rPr>
              <a:t>Business </a:t>
            </a:r>
            <a:r>
              <a:rPr lang="en-US" altLang="en-US" sz="4400" dirty="0">
                <a:latin typeface="Bell MT" panose="02020503060305020303" pitchFamily="18" charset="0"/>
              </a:rPr>
              <a:t>Technical Sales Consultant II, 2008 to 2014</a:t>
            </a:r>
          </a:p>
          <a:p>
            <a:pPr marL="0" indent="0">
              <a:lnSpc>
                <a:spcPct val="110000"/>
              </a:lnSpc>
              <a:buNone/>
            </a:pPr>
            <a:r>
              <a:rPr lang="en-US" altLang="en-US" sz="4400" dirty="0" smtClean="0">
                <a:latin typeface="Bell MT" panose="02020503060305020303" pitchFamily="18" charset="0"/>
              </a:rPr>
              <a:t>Business </a:t>
            </a:r>
            <a:r>
              <a:rPr lang="en-US" altLang="en-US" sz="4400" dirty="0">
                <a:latin typeface="Bell MT" panose="02020503060305020303" pitchFamily="18" charset="0"/>
              </a:rPr>
              <a:t>Onboarding Development Specialist, 2007 </a:t>
            </a:r>
          </a:p>
          <a:p>
            <a:pPr marL="0" indent="0">
              <a:lnSpc>
                <a:spcPct val="110000"/>
              </a:lnSpc>
              <a:buNone/>
            </a:pPr>
            <a:r>
              <a:rPr lang="en-US" altLang="en-US" sz="4400" dirty="0" smtClean="0">
                <a:latin typeface="Bell MT" panose="02020503060305020303" pitchFamily="18" charset="0"/>
              </a:rPr>
              <a:t>Business </a:t>
            </a:r>
            <a:r>
              <a:rPr lang="en-US" altLang="en-US" sz="4400" dirty="0">
                <a:latin typeface="Bell MT" panose="02020503060305020303" pitchFamily="18" charset="0"/>
              </a:rPr>
              <a:t>Technical Sales Consultant I, 2001 to 2006</a:t>
            </a:r>
          </a:p>
          <a:p>
            <a:pPr marL="0" indent="0">
              <a:lnSpc>
                <a:spcPct val="110000"/>
              </a:lnSpc>
              <a:buNone/>
            </a:pPr>
            <a:r>
              <a:rPr lang="en-US" altLang="en-US" sz="4400" dirty="0" smtClean="0">
                <a:latin typeface="Bell MT" panose="02020503060305020303" pitchFamily="18" charset="0"/>
              </a:rPr>
              <a:t>Residential </a:t>
            </a:r>
            <a:r>
              <a:rPr lang="en-US" altLang="en-US" sz="4400" dirty="0">
                <a:latin typeface="Bell MT" panose="02020503060305020303" pitchFamily="18" charset="0"/>
              </a:rPr>
              <a:t>Customer Care Unit Escalation Manager, 1997 to 2001</a:t>
            </a:r>
          </a:p>
          <a:p>
            <a:pPr marL="0" indent="0">
              <a:lnSpc>
                <a:spcPct val="110000"/>
              </a:lnSpc>
              <a:buNone/>
            </a:pPr>
            <a:r>
              <a:rPr lang="en-US" altLang="en-US" sz="4400" dirty="0" smtClean="0">
                <a:latin typeface="Bell MT" panose="02020503060305020303" pitchFamily="18" charset="0"/>
              </a:rPr>
              <a:t>Residential </a:t>
            </a:r>
            <a:r>
              <a:rPr lang="en-US" altLang="en-US" sz="4400" dirty="0">
                <a:latin typeface="Bell MT" panose="02020503060305020303" pitchFamily="18" charset="0"/>
              </a:rPr>
              <a:t>System / Market Readiness, 1996 to 1997</a:t>
            </a:r>
          </a:p>
          <a:p>
            <a:pPr marL="0" indent="0">
              <a:lnSpc>
                <a:spcPct val="110000"/>
              </a:lnSpc>
              <a:buNone/>
            </a:pPr>
            <a:r>
              <a:rPr lang="en-US" altLang="en-US" sz="4400" dirty="0" smtClean="0">
                <a:latin typeface="Bell MT" panose="02020503060305020303" pitchFamily="18" charset="0"/>
              </a:rPr>
              <a:t>Residential </a:t>
            </a:r>
            <a:r>
              <a:rPr lang="en-US" altLang="en-US" sz="4400" dirty="0">
                <a:latin typeface="Bell MT" panose="02020503060305020303" pitchFamily="18" charset="0"/>
              </a:rPr>
              <a:t>Customer Service, 1993 to 1996 </a:t>
            </a:r>
          </a:p>
          <a:p>
            <a:pPr marL="0" indent="0">
              <a:lnSpc>
                <a:spcPct val="110000"/>
              </a:lnSpc>
              <a:buNone/>
              <a:defRPr/>
            </a:pPr>
            <a:r>
              <a:rPr lang="en-US" sz="4400" dirty="0" smtClean="0">
                <a:latin typeface="Bell MT" panose="02020503060305020303" pitchFamily="18" charset="0"/>
                <a:sym typeface="Helvetica" pitchFamily="34" charset="0"/>
              </a:rPr>
              <a:t>I </a:t>
            </a:r>
            <a:r>
              <a:rPr lang="en-US" sz="4400" dirty="0">
                <a:latin typeface="Bell MT" panose="02020503060305020303" pitchFamily="18" charset="0"/>
                <a:sym typeface="Helvetica" pitchFamily="34" charset="0"/>
              </a:rPr>
              <a:t>am passionate about working out and being more physically fit.  </a:t>
            </a:r>
          </a:p>
          <a:p>
            <a:pPr marL="0" indent="0">
              <a:lnSpc>
                <a:spcPct val="110000"/>
              </a:lnSpc>
              <a:buNone/>
              <a:defRPr/>
            </a:pPr>
            <a:r>
              <a:rPr lang="en-US" sz="4400" dirty="0">
                <a:latin typeface="Bell MT" panose="02020503060305020303" pitchFamily="18" charset="0"/>
                <a:sym typeface="Helvetica" pitchFamily="34" charset="0"/>
              </a:rPr>
              <a:t>I am interested in learning more about nutrition</a:t>
            </a:r>
            <a:r>
              <a:rPr lang="en-US" sz="4400" dirty="0" smtClean="0">
                <a:latin typeface="Bell MT" panose="02020503060305020303" pitchFamily="18" charset="0"/>
                <a:sym typeface="Helvetica" pitchFamily="34" charset="0"/>
              </a:rPr>
              <a:t>.</a:t>
            </a:r>
            <a:endParaRPr lang="en-US" sz="4400" dirty="0">
              <a:latin typeface="Bell MT" panose="02020503060305020303" pitchFamily="18" charset="0"/>
              <a:sym typeface="Helvetica" pitchFamily="34" charset="0"/>
            </a:endParaRPr>
          </a:p>
          <a:p>
            <a:pPr marL="0" indent="0">
              <a:lnSpc>
                <a:spcPct val="110000"/>
              </a:lnSpc>
              <a:buNone/>
              <a:defRPr/>
            </a:pPr>
            <a:r>
              <a:rPr lang="en-US" sz="4400" dirty="0">
                <a:latin typeface="Bell MT" panose="02020503060305020303" pitchFamily="18" charset="0"/>
                <a:sym typeface="Helvetica" pitchFamily="34" charset="0"/>
              </a:rPr>
              <a:t>I have worked both on the consumer and business segments of AT&amp;T.  I have also been occupational and management.  I can see a broad view of all perspectives. </a:t>
            </a:r>
          </a:p>
          <a:p>
            <a:pPr marL="0" indent="0">
              <a:lnSpc>
                <a:spcPct val="110000"/>
              </a:lnSpc>
              <a:buNone/>
              <a:defRPr/>
            </a:pPr>
            <a:r>
              <a:rPr lang="en-US" sz="4400" dirty="0">
                <a:latin typeface="Bell MT" panose="02020503060305020303" pitchFamily="18" charset="0"/>
                <a:sym typeface="Helvetica" pitchFamily="34" charset="0"/>
              </a:rPr>
              <a:t>As of </a:t>
            </a:r>
            <a:r>
              <a:rPr lang="en-US" sz="4400" dirty="0" smtClean="0">
                <a:latin typeface="Bell MT" panose="02020503060305020303" pitchFamily="18" charset="0"/>
                <a:sym typeface="Helvetica" pitchFamily="34" charset="0"/>
              </a:rPr>
              <a:t>2017, </a:t>
            </a:r>
            <a:r>
              <a:rPr lang="en-US" sz="4400" dirty="0">
                <a:latin typeface="Bell MT" panose="02020503060305020303" pitchFamily="18" charset="0"/>
                <a:sym typeface="Helvetica" pitchFamily="34" charset="0"/>
              </a:rPr>
              <a:t>I have </a:t>
            </a:r>
            <a:r>
              <a:rPr lang="en-US" sz="4400" dirty="0" smtClean="0">
                <a:latin typeface="Bell MT" panose="02020503060305020303" pitchFamily="18" charset="0"/>
                <a:sym typeface="Helvetica" pitchFamily="34" charset="0"/>
              </a:rPr>
              <a:t>23 </a:t>
            </a:r>
            <a:r>
              <a:rPr lang="en-US" sz="4400" dirty="0">
                <a:latin typeface="Bell MT" panose="02020503060305020303" pitchFamily="18" charset="0"/>
                <a:sym typeface="Helvetica" pitchFamily="34" charset="0"/>
              </a:rPr>
              <a:t>years with AT&amp;T.  Woo Hoo!</a:t>
            </a:r>
          </a:p>
          <a:p>
            <a:pPr marL="571500" indent="-571500">
              <a:lnSpc>
                <a:spcPct val="120000"/>
              </a:lnSpc>
              <a:spcBef>
                <a:spcPts val="0"/>
              </a:spcBef>
              <a:defRPr/>
            </a:pPr>
            <a:endParaRPr lang="en-US" b="1" dirty="0">
              <a:solidFill>
                <a:srgbClr val="002060"/>
              </a:solidFill>
              <a:latin typeface="Helvetica" pitchFamily="34" charset="0"/>
              <a:cs typeface="Helvetica" pitchFamily="34" charset="0"/>
              <a:sym typeface="Helvetica" pitchFamily="34" charset="0"/>
            </a:endParaRPr>
          </a:p>
          <a:p>
            <a:pPr>
              <a:lnSpc>
                <a:spcPct val="120000"/>
              </a:lnSpc>
              <a:spcBef>
                <a:spcPts val="0"/>
              </a:spcBef>
              <a:defRPr/>
            </a:pPr>
            <a:endParaRPr lang="en-US" dirty="0"/>
          </a:p>
          <a:p>
            <a:pPr marL="0" indent="0">
              <a:lnSpc>
                <a:spcPct val="120000"/>
              </a:lnSpc>
              <a:spcBef>
                <a:spcPts val="0"/>
              </a:spcBef>
              <a:buNone/>
            </a:pPr>
            <a:endParaRPr lang="en-US" dirty="0"/>
          </a:p>
        </p:txBody>
      </p:sp>
      <p:pic>
        <p:nvPicPr>
          <p:cNvPr id="5" name="Picture 1" descr="image3.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202" y="486838"/>
            <a:ext cx="1177703" cy="176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spTree>
    <p:extLst>
      <p:ext uri="{BB962C8B-B14F-4D97-AF65-F5344CB8AC3E}">
        <p14:creationId xmlns:p14="http://schemas.microsoft.com/office/powerpoint/2010/main" val="442959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 y="0"/>
            <a:ext cx="6861366" cy="9144000"/>
          </a:xfrm>
          <a:prstGeom prst="rect">
            <a:avLst/>
          </a:prstGeom>
        </p:spPr>
      </p:pic>
      <p:sp>
        <p:nvSpPr>
          <p:cNvPr id="8" name="Content Placeholder 7"/>
          <p:cNvSpPr>
            <a:spLocks noGrp="1"/>
          </p:cNvSpPr>
          <p:nvPr>
            <p:ph idx="1"/>
          </p:nvPr>
        </p:nvSpPr>
        <p:spPr>
          <a:solidFill>
            <a:schemeClr val="bg1"/>
          </a:solidFill>
        </p:spPr>
        <p:txBody>
          <a:bodyPr>
            <a:noAutofit/>
          </a:bodyPr>
          <a:lstStyle/>
          <a:p>
            <a:pPr marL="0" indent="0">
              <a:lnSpc>
                <a:spcPct val="110000"/>
              </a:lnSpc>
              <a:buNone/>
            </a:pPr>
            <a:r>
              <a:rPr lang="en-US" sz="2400" dirty="0">
                <a:latin typeface="Bell MT" panose="02020503060305020303" pitchFamily="18" charset="0"/>
              </a:rPr>
              <a:t>Bachelor’s degree in Business Administration from Southwestern College in Kansas,  Master of Business Administration degree from Rockhurst College and  Michigan State University Certification in Labor Relations.    Have held </a:t>
            </a:r>
            <a:r>
              <a:rPr lang="en-US" sz="2400" dirty="0" smtClean="0">
                <a:latin typeface="Bell MT" panose="02020503060305020303" pitchFamily="18" charset="0"/>
              </a:rPr>
              <a:t>positions </a:t>
            </a:r>
            <a:r>
              <a:rPr lang="en-US" sz="2400" dirty="0">
                <a:latin typeface="Bell MT" panose="02020503060305020303" pitchFamily="18" charset="0"/>
              </a:rPr>
              <a:t>in staffing/recruiting, human resources, labor relations, finance, international human resources for large companies including Kraft Foods, Miller Brewing, Philip Morris, Payless Shoe Source, Cricket Communications and AT&amp;T.   Married for 30 years with 3 kids and 1 grandson.   Lives in Parkville, Missouri.    </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8563" t="11346" r="14010" b="40105"/>
          <a:stretch/>
        </p:blipFill>
        <p:spPr>
          <a:xfrm>
            <a:off x="360016" y="465956"/>
            <a:ext cx="1870911" cy="1788299"/>
          </a:xfrm>
          <a:prstGeom prst="rect">
            <a:avLst/>
          </a:prstGeom>
        </p:spPr>
      </p:pic>
      <p:sp>
        <p:nvSpPr>
          <p:cNvPr id="2" name="Title 1"/>
          <p:cNvSpPr>
            <a:spLocks noGrp="1"/>
          </p:cNvSpPr>
          <p:nvPr>
            <p:ph type="title"/>
          </p:nvPr>
        </p:nvSpPr>
        <p:spPr>
          <a:xfrm>
            <a:off x="1768642" y="486838"/>
            <a:ext cx="4617871" cy="1767417"/>
          </a:xfrm>
          <a:solidFill>
            <a:schemeClr val="tx1"/>
          </a:solidFill>
        </p:spPr>
        <p:txBody>
          <a:bodyPr/>
          <a:lstStyle/>
          <a:p>
            <a:r>
              <a:rPr lang="en-US" dirty="0" smtClean="0">
                <a:solidFill>
                  <a:schemeClr val="bg1"/>
                </a:solidFill>
              </a:rPr>
              <a:t>JOHN BRADY, MBA</a:t>
            </a:r>
            <a:endParaRPr lang="en-US" dirty="0">
              <a:solidFill>
                <a:schemeClr val="bg1"/>
              </a:solidFill>
            </a:endParaRPr>
          </a:p>
        </p:txBody>
      </p:sp>
    </p:spTree>
    <p:extLst>
      <p:ext uri="{BB962C8B-B14F-4D97-AF65-F5344CB8AC3E}">
        <p14:creationId xmlns:p14="http://schemas.microsoft.com/office/powerpoint/2010/main" val="60119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 y="0"/>
            <a:ext cx="6861366" cy="9144000"/>
          </a:xfrm>
          <a:prstGeom prst="rect">
            <a:avLst/>
          </a:prstGeom>
        </p:spPr>
      </p:pic>
      <p:sp>
        <p:nvSpPr>
          <p:cNvPr id="3" name="Content Placeholder 2"/>
          <p:cNvSpPr>
            <a:spLocks noGrp="1"/>
          </p:cNvSpPr>
          <p:nvPr>
            <p:ph idx="1"/>
          </p:nvPr>
        </p:nvSpPr>
        <p:spPr>
          <a:xfrm>
            <a:off x="471489" y="2434167"/>
            <a:ext cx="5915024" cy="5801784"/>
          </a:xfrm>
          <a:solidFill>
            <a:schemeClr val="bg1"/>
          </a:solidFill>
        </p:spPr>
        <p:txBody>
          <a:bodyPr>
            <a:noAutofit/>
          </a:bodyPr>
          <a:lstStyle/>
          <a:p>
            <a:pPr marL="0" indent="0">
              <a:lnSpc>
                <a:spcPct val="110000"/>
              </a:lnSpc>
              <a:buNone/>
            </a:pPr>
            <a:r>
              <a:rPr lang="en-US" sz="1300" dirty="0">
                <a:latin typeface="Bell MT" panose="02020503060305020303" pitchFamily="18" charset="0"/>
              </a:rPr>
              <a:t>Karee retired at the end of 2013 as an Executive Assistant from AT&amp;T with over 33 years of service.  Karee joined Southwestern Bell in 1980 as a Senior Stenographer in Kansas City, MO.  From there she served as a Service Representative until she was promoted to an Administrative Assistant in 1989 and in 1999 to an Executive Assistant.  She supported Directors and Executives in various departments such as Consumer and Business Services, Personnel, and Network Services until her retirement.  </a:t>
            </a:r>
          </a:p>
          <a:p>
            <a:pPr marL="0" indent="0">
              <a:lnSpc>
                <a:spcPct val="110000"/>
              </a:lnSpc>
              <a:buNone/>
            </a:pPr>
            <a:r>
              <a:rPr lang="en-US" sz="1300" dirty="0">
                <a:latin typeface="Bell MT" panose="02020503060305020303" pitchFamily="18" charset="0"/>
              </a:rPr>
              <a:t>During her tenure at AT&amp;T, Karee was Coordinator for AT&amp;T Foundation’s Aspire Mentoring program for Western Missouri.  Through her leadership more than 500 employees acted as mentors to over 2,000 students which resulted in an excess of 5000 volunteer hours since the program’s inception in 2008.  </a:t>
            </a:r>
          </a:p>
          <a:p>
            <a:pPr marL="0" indent="0">
              <a:lnSpc>
                <a:spcPct val="110000"/>
              </a:lnSpc>
              <a:buNone/>
            </a:pPr>
            <a:r>
              <a:rPr lang="en-US" sz="1300" dirty="0">
                <a:latin typeface="Bell MT" panose="02020503060305020303" pitchFamily="18" charset="0"/>
              </a:rPr>
              <a:t>Karee holds a Bachelor of Business Studies from Dallas Baptist University with Cum Laude honors, as well as membership in Alpha Sigma Lambda and Alpha Chi National College Honor Societies.  </a:t>
            </a:r>
          </a:p>
          <a:p>
            <a:pPr marL="0" indent="0">
              <a:lnSpc>
                <a:spcPct val="110000"/>
              </a:lnSpc>
              <a:buNone/>
            </a:pPr>
            <a:r>
              <a:rPr lang="en-US" sz="1300" dirty="0">
                <a:latin typeface="Bell MT" panose="02020503060305020303" pitchFamily="18" charset="0"/>
              </a:rPr>
              <a:t>Karee serves as Past President of the Missouri Chapter of AT&amp;T Pioneers which boasts a membership consisting of 2700 employees and 8,900 retirees.  AT&amp;T Pioneers is a network of volunteers who effect immediate, tangible change in their local communities and are recognized as world-class leaders in volunteerism.  </a:t>
            </a:r>
          </a:p>
          <a:p>
            <a:pPr marL="0" indent="0">
              <a:lnSpc>
                <a:spcPct val="110000"/>
              </a:lnSpc>
              <a:buNone/>
            </a:pPr>
            <a:r>
              <a:rPr lang="en-US" sz="1300" dirty="0">
                <a:latin typeface="Bell MT" panose="02020503060305020303" pitchFamily="18" charset="0"/>
              </a:rPr>
              <a:t>Karee has been awarded the President’s Volunteer Service Award by the President’s Council on Service and Civic Participation for volunteering more than 500 hours of community service in a calendar year.  Karee has been honored twice with the National AT&amp;T Pioneer Individual Excellence Award.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88" y="486837"/>
            <a:ext cx="1242548" cy="1767417"/>
          </a:xfrm>
          <a:prstGeom prst="rect">
            <a:avLst/>
          </a:prstGeom>
        </p:spPr>
      </p:pic>
      <p:sp>
        <p:nvSpPr>
          <p:cNvPr id="6" name="Title 5"/>
          <p:cNvSpPr>
            <a:spLocks noGrp="1"/>
          </p:cNvSpPr>
          <p:nvPr>
            <p:ph type="title"/>
          </p:nvPr>
        </p:nvSpPr>
        <p:spPr>
          <a:xfrm>
            <a:off x="1714036" y="486836"/>
            <a:ext cx="4672476" cy="1767417"/>
          </a:xfrm>
          <a:solidFill>
            <a:schemeClr val="tx1"/>
          </a:solidFill>
        </p:spPr>
        <p:txBody>
          <a:bodyPr/>
          <a:lstStyle/>
          <a:p>
            <a:r>
              <a:rPr lang="en-US" dirty="0" smtClean="0">
                <a:solidFill>
                  <a:schemeClr val="bg1"/>
                </a:solidFill>
              </a:rPr>
              <a:t>KAREE CRAIG</a:t>
            </a:r>
            <a:endParaRPr lang="en-US" dirty="0">
              <a:solidFill>
                <a:schemeClr val="bg1"/>
              </a:solidFill>
            </a:endParaRPr>
          </a:p>
        </p:txBody>
      </p:sp>
    </p:spTree>
    <p:extLst>
      <p:ext uri="{BB962C8B-B14F-4D97-AF65-F5344CB8AC3E}">
        <p14:creationId xmlns:p14="http://schemas.microsoft.com/office/powerpoint/2010/main" val="2192784514"/>
      </p:ext>
    </p:extLst>
  </p:cSld>
  <p:clrMapOvr>
    <a:masterClrMapping/>
  </p:clrMapOvr>
</p:sld>
</file>

<file path=ppt/theme/theme1.xml><?xml version="1.0" encoding="utf-8"?>
<a:theme xmlns:a="http://schemas.openxmlformats.org/drawingml/2006/main" name="Old View">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ld View" id="{785E07DF-8FAE-44A7-8FC1-3FBDDEE95F3E}" vid="{0FB62678-888E-4E7C-93BD-029F9C8788CC}"/>
    </a:ext>
  </a:extLst>
</a:theme>
</file>

<file path=docProps/app.xml><?xml version="1.0" encoding="utf-8"?>
<Properties xmlns="http://schemas.openxmlformats.org/officeDocument/2006/extended-properties" xmlns:vt="http://schemas.openxmlformats.org/officeDocument/2006/docPropsVTypes">
  <Template>Default Theme</Template>
  <TotalTime>745</TotalTime>
  <Words>2131</Words>
  <Application>Microsoft Office PowerPoint</Application>
  <PresentationFormat>On-screen Show (4:3)</PresentationFormat>
  <Paragraphs>178</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Andalus</vt:lpstr>
      <vt:lpstr>Arial</vt:lpstr>
      <vt:lpstr>Bell MT</vt:lpstr>
      <vt:lpstr>Calibri</vt:lpstr>
      <vt:lpstr>Calibri Light</vt:lpstr>
      <vt:lpstr>Candara</vt:lpstr>
      <vt:lpstr>Helvetica</vt:lpstr>
      <vt:lpstr>Wingdings</vt:lpstr>
      <vt:lpstr>Old View</vt:lpstr>
      <vt:lpstr>PowerPoint Presentation</vt:lpstr>
      <vt:lpstr>PowerPoint Presentation</vt:lpstr>
      <vt:lpstr>PowerPoint Presentation</vt:lpstr>
      <vt:lpstr>PowerPoint Presentation</vt:lpstr>
      <vt:lpstr>PowerPoint Presentation</vt:lpstr>
      <vt:lpstr>LEO ANDERSON</vt:lpstr>
      <vt:lpstr>DENISE BIFFORD, MBA</vt:lpstr>
      <vt:lpstr>JOHN BRADY, MBA</vt:lpstr>
      <vt:lpstr>KAREE CRAIG</vt:lpstr>
      <vt:lpstr>DAVID DEWEY, BIT</vt:lpstr>
      <vt:lpstr>REBECCA DOVE</vt:lpstr>
      <vt:lpstr>IRWIN GERSZBERG, Ph.D.</vt:lpstr>
      <vt:lpstr>RON GREEN</vt:lpstr>
      <vt:lpstr>JAUNITA LIZOTTE</vt:lpstr>
      <vt:lpstr>MAGGIE MCCRACKEN, MBA</vt:lpstr>
      <vt:lpstr>QUEST MOFFAT, MBA</vt:lpstr>
      <vt:lpstr>RALPH NATALE</vt:lpstr>
      <vt:lpstr>NEELIMA PARASKER, PMP</vt:lpstr>
      <vt:lpstr>SHELLY PENN, MA</vt:lpstr>
      <vt:lpstr>CALVIN ROBERTSON, MBA</vt:lpstr>
      <vt:lpstr>BARBARA SIEFKEN</vt:lpstr>
      <vt:lpstr>JANETTE SIMS, MS, CFP</vt:lpstr>
      <vt:lpstr>KENNETH SOOK, PE</vt:lpstr>
      <vt:lpstr>KASEY WALZ, BA</vt:lpstr>
      <vt:lpstr>COURTNEY WELLS, PMP, MBA</vt:lpstr>
      <vt:lpstr>JOHNSON COUNTY CRIME SCENE UNIT</vt:lpstr>
      <vt:lpstr>NATIONAL SOCIETY OF BLACK ENGINEERS</vt:lpstr>
      <vt:lpstr>PowerPoint Presentation</vt:lpstr>
    </vt:vector>
  </TitlesOfParts>
  <Company>AT&amp;T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CALAHAN, PAM</dc:creator>
  <cp:lastModifiedBy>KING, TOYKA G</cp:lastModifiedBy>
  <cp:revision>43</cp:revision>
  <cp:lastPrinted>2017-09-26T13:44:03Z</cp:lastPrinted>
  <dcterms:created xsi:type="dcterms:W3CDTF">2017-09-21T17:19:39Z</dcterms:created>
  <dcterms:modified xsi:type="dcterms:W3CDTF">2017-09-26T13:50:25Z</dcterms:modified>
</cp:coreProperties>
</file>